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cademy" panose="020B0604020202020204" charset="0"/>
      <p:regular r:id="rId22"/>
    </p:embeddedFont>
    <p:embeddedFont>
      <p:font typeface="Courier Prime" panose="020B0604020202020204" charset="0"/>
      <p:regular r:id="rId23"/>
    </p:embeddedFont>
    <p:embeddedFont>
      <p:font typeface="Courier Prime Bold" panose="020B0604020202020204" charset="0"/>
      <p:regular r:id="rId24"/>
    </p:embeddedFont>
    <p:embeddedFont>
      <p:font typeface="Mokoto" panose="020B0604020202020204" charset="0"/>
      <p:regular r:id="rId25"/>
    </p:embeddedFont>
    <p:embeddedFont>
      <p:font typeface="Mokoto Glitch 1" panose="020B0604020202020204" charset="0"/>
      <p:regular r:id="rId26"/>
    </p:embeddedFont>
    <p:embeddedFont>
      <p:font typeface="Raleway" pitchFamily="2" charset="0"/>
      <p:regular r:id="rId27"/>
      <p:bold r:id="rId28"/>
      <p:italic r:id="rId29"/>
      <p:boldItalic r:id="rId30"/>
    </p:embeddedFont>
    <p:embeddedFont>
      <p:font typeface="Raleway Bold" charset="0"/>
      <p:regular r:id="rId31"/>
    </p:embeddedFont>
    <p:embeddedFont>
      <p:font typeface="Rubik" panose="020B0604020202020204" charset="-79"/>
      <p:regular r:id="rId32"/>
    </p:embeddedFont>
    <p:embeddedFont>
      <p:font typeface="Rubik Semi-Bold" panose="020B0604020202020204" charset="-79"/>
      <p:regular r:id="rId33"/>
    </p:embeddedFont>
    <p:embeddedFont>
      <p:font typeface="Rye"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5" d="100"/>
          <a:sy n="65" d="100"/>
        </p:scale>
        <p:origin x="82"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Problem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proposed solution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1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74.jpe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jpe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svg"/><Relationship Id="rId9" Type="http://schemas.openxmlformats.org/officeDocument/2006/relationships/image" Target="../media/image36.jpeg"/></Relationships>
</file>

<file path=ppt/slides/_rels/slide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21.jpeg"/><Relationship Id="rId4" Type="http://schemas.openxmlformats.org/officeDocument/2006/relationships/image" Target="../media/image47.jpeg"/></Relationships>
</file>

<file path=ppt/slides/_rels/slide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7.svg"/><Relationship Id="rId7" Type="http://schemas.openxmlformats.org/officeDocument/2006/relationships/image" Target="../media/image54.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jpeg"/><Relationship Id="rId10" Type="http://schemas.openxmlformats.org/officeDocument/2006/relationships/image" Target="../media/image57.png"/><Relationship Id="rId4" Type="http://schemas.openxmlformats.org/officeDocument/2006/relationships/image" Target="../media/image51.jpeg"/><Relationship Id="rId9" Type="http://schemas.openxmlformats.org/officeDocument/2006/relationships/image" Target="../media/image5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1725"/>
        </a:solidFill>
        <a:effectLst/>
      </p:bgPr>
    </p:bg>
    <p:spTree>
      <p:nvGrpSpPr>
        <p:cNvPr id="1" name=""/>
        <p:cNvGrpSpPr/>
        <p:nvPr/>
      </p:nvGrpSpPr>
      <p:grpSpPr>
        <a:xfrm>
          <a:off x="0" y="0"/>
          <a:ext cx="0" cy="0"/>
          <a:chOff x="0" y="0"/>
          <a:chExt cx="0" cy="0"/>
        </a:xfrm>
      </p:grpSpPr>
      <p:grpSp>
        <p:nvGrpSpPr>
          <p:cNvPr id="2" name="Group 2"/>
          <p:cNvGrpSpPr/>
          <p:nvPr/>
        </p:nvGrpSpPr>
        <p:grpSpPr>
          <a:xfrm>
            <a:off x="0" y="3686649"/>
            <a:ext cx="18288000" cy="5146694"/>
            <a:chOff x="0" y="0"/>
            <a:chExt cx="3404132" cy="958007"/>
          </a:xfrm>
        </p:grpSpPr>
        <p:sp>
          <p:nvSpPr>
            <p:cNvPr id="3" name="Freeform 3"/>
            <p:cNvSpPr/>
            <p:nvPr/>
          </p:nvSpPr>
          <p:spPr>
            <a:xfrm>
              <a:off x="0" y="0"/>
              <a:ext cx="3404133" cy="958007"/>
            </a:xfrm>
            <a:custGeom>
              <a:avLst/>
              <a:gdLst/>
              <a:ahLst/>
              <a:cxnLst/>
              <a:rect l="l" t="t" r="r" b="b"/>
              <a:pathLst>
                <a:path w="3404133" h="958007">
                  <a:moveTo>
                    <a:pt x="0" y="0"/>
                  </a:moveTo>
                  <a:lnTo>
                    <a:pt x="3404133" y="0"/>
                  </a:lnTo>
                  <a:lnTo>
                    <a:pt x="3404133" y="958007"/>
                  </a:lnTo>
                  <a:lnTo>
                    <a:pt x="0" y="958007"/>
                  </a:lnTo>
                  <a:close/>
                </a:path>
              </a:pathLst>
            </a:custGeom>
            <a:solidFill>
              <a:srgbClr val="FFFFFF"/>
            </a:solidFill>
          </p:spPr>
          <p:txBody>
            <a:bodyPr/>
            <a:lstStyle/>
            <a:p>
              <a:endParaRPr lang="en-US"/>
            </a:p>
          </p:txBody>
        </p:sp>
      </p:grpSp>
      <p:grpSp>
        <p:nvGrpSpPr>
          <p:cNvPr id="4" name="Group 4"/>
          <p:cNvGrpSpPr/>
          <p:nvPr/>
        </p:nvGrpSpPr>
        <p:grpSpPr>
          <a:xfrm>
            <a:off x="0" y="3170288"/>
            <a:ext cx="18288000" cy="5146694"/>
            <a:chOff x="0" y="0"/>
            <a:chExt cx="3404132" cy="958007"/>
          </a:xfrm>
        </p:grpSpPr>
        <p:sp>
          <p:nvSpPr>
            <p:cNvPr id="5" name="Freeform 5"/>
            <p:cNvSpPr/>
            <p:nvPr/>
          </p:nvSpPr>
          <p:spPr>
            <a:xfrm>
              <a:off x="0" y="0"/>
              <a:ext cx="3404133" cy="958007"/>
            </a:xfrm>
            <a:custGeom>
              <a:avLst/>
              <a:gdLst/>
              <a:ahLst/>
              <a:cxnLst/>
              <a:rect l="l" t="t" r="r" b="b"/>
              <a:pathLst>
                <a:path w="3404133" h="958007">
                  <a:moveTo>
                    <a:pt x="0" y="0"/>
                  </a:moveTo>
                  <a:lnTo>
                    <a:pt x="3404133" y="0"/>
                  </a:lnTo>
                  <a:lnTo>
                    <a:pt x="3404133" y="958007"/>
                  </a:lnTo>
                  <a:lnTo>
                    <a:pt x="0" y="958007"/>
                  </a:lnTo>
                  <a:close/>
                </a:path>
              </a:pathLst>
            </a:custGeom>
            <a:solidFill>
              <a:srgbClr val="A37F64"/>
            </a:solidFill>
          </p:spPr>
          <p:txBody>
            <a:bodyPr/>
            <a:lstStyle/>
            <a:p>
              <a:endParaRPr lang="en-US"/>
            </a:p>
          </p:txBody>
        </p:sp>
      </p:grpSp>
      <p:grpSp>
        <p:nvGrpSpPr>
          <p:cNvPr id="6" name="Group 6"/>
          <p:cNvGrpSpPr/>
          <p:nvPr/>
        </p:nvGrpSpPr>
        <p:grpSpPr>
          <a:xfrm>
            <a:off x="0" y="2570153"/>
            <a:ext cx="18288000" cy="5146694"/>
            <a:chOff x="0" y="0"/>
            <a:chExt cx="24384000" cy="6862258"/>
          </a:xfrm>
        </p:grpSpPr>
        <p:grpSp>
          <p:nvGrpSpPr>
            <p:cNvPr id="7" name="Group 7"/>
            <p:cNvGrpSpPr/>
            <p:nvPr/>
          </p:nvGrpSpPr>
          <p:grpSpPr>
            <a:xfrm>
              <a:off x="0" y="0"/>
              <a:ext cx="24384000" cy="6862258"/>
              <a:chOff x="0" y="0"/>
              <a:chExt cx="3404132" cy="958007"/>
            </a:xfrm>
          </p:grpSpPr>
          <p:sp>
            <p:nvSpPr>
              <p:cNvPr id="8" name="Freeform 8"/>
              <p:cNvSpPr/>
              <p:nvPr/>
            </p:nvSpPr>
            <p:spPr>
              <a:xfrm>
                <a:off x="0" y="0"/>
                <a:ext cx="3404133" cy="958007"/>
              </a:xfrm>
              <a:custGeom>
                <a:avLst/>
                <a:gdLst/>
                <a:ahLst/>
                <a:cxnLst/>
                <a:rect l="l" t="t" r="r" b="b"/>
                <a:pathLst>
                  <a:path w="3404133" h="958007">
                    <a:moveTo>
                      <a:pt x="0" y="0"/>
                    </a:moveTo>
                    <a:lnTo>
                      <a:pt x="3404133" y="0"/>
                    </a:lnTo>
                    <a:lnTo>
                      <a:pt x="3404133" y="958007"/>
                    </a:lnTo>
                    <a:lnTo>
                      <a:pt x="0" y="958007"/>
                    </a:lnTo>
                    <a:close/>
                  </a:path>
                </a:pathLst>
              </a:custGeom>
              <a:solidFill>
                <a:srgbClr val="503D32"/>
              </a:solidFill>
            </p:spPr>
            <p:txBody>
              <a:bodyPr/>
              <a:lstStyle/>
              <a:p>
                <a:endParaRPr lang="en-US"/>
              </a:p>
            </p:txBody>
          </p:sp>
        </p:grpSp>
        <p:sp>
          <p:nvSpPr>
            <p:cNvPr id="9" name="TextBox 9"/>
            <p:cNvSpPr txBox="1"/>
            <p:nvPr/>
          </p:nvSpPr>
          <p:spPr>
            <a:xfrm>
              <a:off x="1553766" y="515312"/>
              <a:ext cx="12169236" cy="1870587"/>
            </a:xfrm>
            <a:prstGeom prst="rect">
              <a:avLst/>
            </a:prstGeom>
          </p:spPr>
          <p:txBody>
            <a:bodyPr lIns="0" tIns="0" rIns="0" bIns="0" rtlCol="0" anchor="t">
              <a:spAutoFit/>
            </a:bodyPr>
            <a:lstStyle/>
            <a:p>
              <a:pPr>
                <a:lnSpc>
                  <a:spcPts val="11064"/>
                </a:lnSpc>
              </a:pPr>
              <a:r>
                <a:rPr lang="en-US" sz="9220">
                  <a:solidFill>
                    <a:srgbClr val="FFFFFF"/>
                  </a:solidFill>
                  <a:latin typeface="Rye"/>
                </a:rPr>
                <a:t>KGSB Clothing</a:t>
              </a:r>
            </a:p>
          </p:txBody>
        </p:sp>
        <p:sp>
          <p:nvSpPr>
            <p:cNvPr id="10" name="TextBox 10"/>
            <p:cNvSpPr txBox="1"/>
            <p:nvPr/>
          </p:nvSpPr>
          <p:spPr>
            <a:xfrm>
              <a:off x="1553766" y="2799764"/>
              <a:ext cx="11368772" cy="1695153"/>
            </a:xfrm>
            <a:prstGeom prst="rect">
              <a:avLst/>
            </a:prstGeom>
          </p:spPr>
          <p:txBody>
            <a:bodyPr lIns="0" tIns="0" rIns="0" bIns="0" rtlCol="0" anchor="t">
              <a:spAutoFit/>
            </a:bodyPr>
            <a:lstStyle/>
            <a:p>
              <a:pPr>
                <a:lnSpc>
                  <a:spcPts val="2411"/>
                </a:lnSpc>
              </a:pPr>
              <a:r>
                <a:rPr lang="en-US" sz="2592">
                  <a:solidFill>
                    <a:srgbClr val="FFFFFF"/>
                  </a:solidFill>
                  <a:latin typeface="Courier Prime"/>
                </a:rPr>
                <a:t>We are a distinguished retailer of Western apparel, with an extensive network of stores spanning 16 states, ranging from Florida to Washington.</a:t>
              </a:r>
            </a:p>
          </p:txBody>
        </p:sp>
        <p:sp>
          <p:nvSpPr>
            <p:cNvPr id="11" name="TextBox 11"/>
            <p:cNvSpPr txBox="1"/>
            <p:nvPr/>
          </p:nvSpPr>
          <p:spPr>
            <a:xfrm>
              <a:off x="1553766" y="5057854"/>
              <a:ext cx="11368772" cy="1289092"/>
            </a:xfrm>
            <a:prstGeom prst="rect">
              <a:avLst/>
            </a:prstGeom>
          </p:spPr>
          <p:txBody>
            <a:bodyPr lIns="0" tIns="0" rIns="0" bIns="0" rtlCol="0" anchor="t">
              <a:spAutoFit/>
            </a:bodyPr>
            <a:lstStyle/>
            <a:p>
              <a:pPr>
                <a:lnSpc>
                  <a:spcPts val="2411"/>
                </a:lnSpc>
              </a:pPr>
              <a:r>
                <a:rPr lang="en-US" sz="2592">
                  <a:solidFill>
                    <a:srgbClr val="FFFFFF"/>
                  </a:solidFill>
                  <a:latin typeface="Courier Prime"/>
                </a:rPr>
                <a:t>Our most popular products include Silk Blouse, Ankle Boots, Knit Sweater, and Pocket Pants.</a:t>
              </a:r>
            </a:p>
          </p:txBody>
        </p:sp>
      </p:grpSp>
      <p:grpSp>
        <p:nvGrpSpPr>
          <p:cNvPr id="12" name="Group 12"/>
          <p:cNvGrpSpPr/>
          <p:nvPr/>
        </p:nvGrpSpPr>
        <p:grpSpPr>
          <a:xfrm>
            <a:off x="10618612" y="104866"/>
            <a:ext cx="6640688" cy="9511154"/>
            <a:chOff x="0" y="0"/>
            <a:chExt cx="4433570" cy="6350000"/>
          </a:xfrm>
        </p:grpSpPr>
        <p:sp>
          <p:nvSpPr>
            <p:cNvPr id="13" name="Freeform 13"/>
            <p:cNvSpPr/>
            <p:nvPr/>
          </p:nvSpPr>
          <p:spPr>
            <a:xfrm>
              <a:off x="0" y="0"/>
              <a:ext cx="4433570" cy="6350000"/>
            </a:xfrm>
            <a:custGeom>
              <a:avLst/>
              <a:gdLst/>
              <a:ahLst/>
              <a:cxnLst/>
              <a:rect l="l" t="t" r="r" b="b"/>
              <a:pathLst>
                <a:path w="4433570" h="6350000">
                  <a:moveTo>
                    <a:pt x="2217420" y="0"/>
                  </a:moveTo>
                  <a:cubicBezTo>
                    <a:pt x="3441700" y="0"/>
                    <a:pt x="4433570" y="993140"/>
                    <a:pt x="4433570" y="2217420"/>
                  </a:cubicBezTo>
                  <a:lnTo>
                    <a:pt x="4433570" y="6350000"/>
                  </a:lnTo>
                  <a:lnTo>
                    <a:pt x="0" y="6350000"/>
                  </a:lnTo>
                  <a:lnTo>
                    <a:pt x="0" y="2217420"/>
                  </a:lnTo>
                  <a:cubicBezTo>
                    <a:pt x="0" y="993140"/>
                    <a:pt x="993140" y="0"/>
                    <a:pt x="2217420" y="0"/>
                  </a:cubicBezTo>
                  <a:close/>
                </a:path>
              </a:pathLst>
            </a:custGeom>
            <a:blipFill>
              <a:blip r:embed="rId3"/>
              <a:stretch>
                <a:fillRect l="-18954" r="-24271"/>
              </a:stretch>
            </a:blipFill>
          </p:spPr>
          <p:txBody>
            <a:bodyPr/>
            <a:lstStyle/>
            <a:p>
              <a:endParaRPr lang="en-US"/>
            </a:p>
          </p:txBody>
        </p:sp>
      </p:grpSp>
      <p:grpSp>
        <p:nvGrpSpPr>
          <p:cNvPr id="14" name="Group 14"/>
          <p:cNvGrpSpPr/>
          <p:nvPr/>
        </p:nvGrpSpPr>
        <p:grpSpPr>
          <a:xfrm>
            <a:off x="7731909" y="7923883"/>
            <a:ext cx="4805534" cy="1692137"/>
            <a:chOff x="0" y="0"/>
            <a:chExt cx="5688705" cy="2003121"/>
          </a:xfrm>
        </p:grpSpPr>
        <p:sp>
          <p:nvSpPr>
            <p:cNvPr id="15" name="Freeform 15"/>
            <p:cNvSpPr/>
            <p:nvPr/>
          </p:nvSpPr>
          <p:spPr>
            <a:xfrm>
              <a:off x="31750" y="31750"/>
              <a:ext cx="5625205" cy="1939621"/>
            </a:xfrm>
            <a:custGeom>
              <a:avLst/>
              <a:gdLst/>
              <a:ahLst/>
              <a:cxnLst/>
              <a:rect l="l" t="t" r="r" b="b"/>
              <a:pathLst>
                <a:path w="5625205" h="1939621">
                  <a:moveTo>
                    <a:pt x="5532495" y="1939621"/>
                  </a:moveTo>
                  <a:lnTo>
                    <a:pt x="92710" y="1939621"/>
                  </a:lnTo>
                  <a:cubicBezTo>
                    <a:pt x="41910" y="1939621"/>
                    <a:pt x="0" y="1897711"/>
                    <a:pt x="0" y="1846911"/>
                  </a:cubicBezTo>
                  <a:lnTo>
                    <a:pt x="0" y="92710"/>
                  </a:lnTo>
                  <a:cubicBezTo>
                    <a:pt x="0" y="41910"/>
                    <a:pt x="41910" y="0"/>
                    <a:pt x="92710" y="0"/>
                  </a:cubicBezTo>
                  <a:lnTo>
                    <a:pt x="5531226" y="0"/>
                  </a:lnTo>
                  <a:cubicBezTo>
                    <a:pt x="5582026" y="0"/>
                    <a:pt x="5623935" y="41910"/>
                    <a:pt x="5623935" y="92710"/>
                  </a:cubicBezTo>
                  <a:lnTo>
                    <a:pt x="5623935" y="1845641"/>
                  </a:lnTo>
                  <a:cubicBezTo>
                    <a:pt x="5625205" y="1897711"/>
                    <a:pt x="5583295" y="1939621"/>
                    <a:pt x="5532495" y="1939621"/>
                  </a:cubicBezTo>
                  <a:close/>
                </a:path>
              </a:pathLst>
            </a:custGeom>
            <a:solidFill>
              <a:srgbClr val="695448"/>
            </a:solidFill>
          </p:spPr>
          <p:txBody>
            <a:bodyPr/>
            <a:lstStyle/>
            <a:p>
              <a:endParaRPr lang="en-US"/>
            </a:p>
          </p:txBody>
        </p:sp>
        <p:sp>
          <p:nvSpPr>
            <p:cNvPr id="16" name="Freeform 16"/>
            <p:cNvSpPr/>
            <p:nvPr/>
          </p:nvSpPr>
          <p:spPr>
            <a:xfrm>
              <a:off x="0" y="0"/>
              <a:ext cx="5688705" cy="2003121"/>
            </a:xfrm>
            <a:custGeom>
              <a:avLst/>
              <a:gdLst/>
              <a:ahLst/>
              <a:cxnLst/>
              <a:rect l="l" t="t" r="r" b="b"/>
              <a:pathLst>
                <a:path w="5688705" h="2003121">
                  <a:moveTo>
                    <a:pt x="5564245" y="59690"/>
                  </a:moveTo>
                  <a:cubicBezTo>
                    <a:pt x="5599805" y="59690"/>
                    <a:pt x="5629015" y="88900"/>
                    <a:pt x="5629015" y="124460"/>
                  </a:cubicBezTo>
                  <a:lnTo>
                    <a:pt x="5629015" y="1878661"/>
                  </a:lnTo>
                  <a:cubicBezTo>
                    <a:pt x="5629015" y="1914221"/>
                    <a:pt x="5599805" y="1943431"/>
                    <a:pt x="5564245" y="1943431"/>
                  </a:cubicBezTo>
                  <a:lnTo>
                    <a:pt x="124460" y="1943431"/>
                  </a:lnTo>
                  <a:cubicBezTo>
                    <a:pt x="88900" y="1943431"/>
                    <a:pt x="59690" y="1914221"/>
                    <a:pt x="59690" y="1878661"/>
                  </a:cubicBezTo>
                  <a:lnTo>
                    <a:pt x="59690" y="124460"/>
                  </a:lnTo>
                  <a:cubicBezTo>
                    <a:pt x="59690" y="88900"/>
                    <a:pt x="88900" y="59690"/>
                    <a:pt x="124460" y="59690"/>
                  </a:cubicBezTo>
                  <a:lnTo>
                    <a:pt x="5564246" y="59690"/>
                  </a:lnTo>
                  <a:moveTo>
                    <a:pt x="5564246" y="0"/>
                  </a:moveTo>
                  <a:lnTo>
                    <a:pt x="124460" y="0"/>
                  </a:lnTo>
                  <a:cubicBezTo>
                    <a:pt x="55880" y="0"/>
                    <a:pt x="0" y="55880"/>
                    <a:pt x="0" y="124460"/>
                  </a:cubicBezTo>
                  <a:lnTo>
                    <a:pt x="0" y="1878661"/>
                  </a:lnTo>
                  <a:cubicBezTo>
                    <a:pt x="0" y="1947241"/>
                    <a:pt x="55880" y="2003121"/>
                    <a:pt x="124460" y="2003121"/>
                  </a:cubicBezTo>
                  <a:lnTo>
                    <a:pt x="5564246" y="2003121"/>
                  </a:lnTo>
                  <a:cubicBezTo>
                    <a:pt x="5632826" y="2003121"/>
                    <a:pt x="5688705" y="1947241"/>
                    <a:pt x="5688705" y="1878661"/>
                  </a:cubicBezTo>
                  <a:lnTo>
                    <a:pt x="5688705" y="124460"/>
                  </a:lnTo>
                  <a:cubicBezTo>
                    <a:pt x="5688705" y="55880"/>
                    <a:pt x="5632826" y="0"/>
                    <a:pt x="5564246" y="0"/>
                  </a:cubicBezTo>
                  <a:close/>
                </a:path>
              </a:pathLst>
            </a:custGeom>
            <a:solidFill>
              <a:srgbClr val="FFFFFF"/>
            </a:solidFill>
          </p:spPr>
          <p:txBody>
            <a:bodyPr/>
            <a:lstStyle/>
            <a:p>
              <a:endParaRPr lang="en-US"/>
            </a:p>
          </p:txBody>
        </p:sp>
      </p:grpSp>
      <p:grpSp>
        <p:nvGrpSpPr>
          <p:cNvPr id="17" name="Group 17"/>
          <p:cNvGrpSpPr/>
          <p:nvPr/>
        </p:nvGrpSpPr>
        <p:grpSpPr>
          <a:xfrm>
            <a:off x="8050767" y="8224081"/>
            <a:ext cx="1091744" cy="1091740"/>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a:stretch>
            </a:blipFill>
          </p:spPr>
          <p:txBody>
            <a:bodyPr/>
            <a:lstStyle/>
            <a:p>
              <a:endParaRPr lang="en-US"/>
            </a:p>
          </p:txBody>
        </p:sp>
      </p:grpSp>
      <p:sp>
        <p:nvSpPr>
          <p:cNvPr id="19" name="Freeform 19"/>
          <p:cNvSpPr/>
          <p:nvPr/>
        </p:nvSpPr>
        <p:spPr>
          <a:xfrm>
            <a:off x="9383459" y="9070298"/>
            <a:ext cx="257767" cy="245523"/>
          </a:xfrm>
          <a:custGeom>
            <a:avLst/>
            <a:gdLst/>
            <a:ahLst/>
            <a:cxnLst/>
            <a:rect l="l" t="t" r="r" b="b"/>
            <a:pathLst>
              <a:path w="257767" h="245523">
                <a:moveTo>
                  <a:pt x="0" y="0"/>
                </a:moveTo>
                <a:lnTo>
                  <a:pt x="257767" y="0"/>
                </a:lnTo>
                <a:lnTo>
                  <a:pt x="257767" y="245523"/>
                </a:lnTo>
                <a:lnTo>
                  <a:pt x="0" y="2455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0" name="Freeform 20"/>
          <p:cNvSpPr/>
          <p:nvPr/>
        </p:nvSpPr>
        <p:spPr>
          <a:xfrm>
            <a:off x="9742982" y="9070298"/>
            <a:ext cx="257767" cy="245523"/>
          </a:xfrm>
          <a:custGeom>
            <a:avLst/>
            <a:gdLst/>
            <a:ahLst/>
            <a:cxnLst/>
            <a:rect l="l" t="t" r="r" b="b"/>
            <a:pathLst>
              <a:path w="257767" h="245523">
                <a:moveTo>
                  <a:pt x="0" y="0"/>
                </a:moveTo>
                <a:lnTo>
                  <a:pt x="257767" y="0"/>
                </a:lnTo>
                <a:lnTo>
                  <a:pt x="257767" y="245523"/>
                </a:lnTo>
                <a:lnTo>
                  <a:pt x="0" y="2455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1" name="Freeform 21"/>
          <p:cNvSpPr/>
          <p:nvPr/>
        </p:nvSpPr>
        <p:spPr>
          <a:xfrm>
            <a:off x="10102505" y="9070298"/>
            <a:ext cx="257767" cy="245523"/>
          </a:xfrm>
          <a:custGeom>
            <a:avLst/>
            <a:gdLst/>
            <a:ahLst/>
            <a:cxnLst/>
            <a:rect l="l" t="t" r="r" b="b"/>
            <a:pathLst>
              <a:path w="257767" h="245523">
                <a:moveTo>
                  <a:pt x="0" y="0"/>
                </a:moveTo>
                <a:lnTo>
                  <a:pt x="257767" y="0"/>
                </a:lnTo>
                <a:lnTo>
                  <a:pt x="257767" y="245523"/>
                </a:lnTo>
                <a:lnTo>
                  <a:pt x="0" y="2455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2" name="Freeform 22"/>
          <p:cNvSpPr/>
          <p:nvPr/>
        </p:nvSpPr>
        <p:spPr>
          <a:xfrm>
            <a:off x="10471229" y="9070298"/>
            <a:ext cx="257767" cy="245523"/>
          </a:xfrm>
          <a:custGeom>
            <a:avLst/>
            <a:gdLst/>
            <a:ahLst/>
            <a:cxnLst/>
            <a:rect l="l" t="t" r="r" b="b"/>
            <a:pathLst>
              <a:path w="257767" h="245523">
                <a:moveTo>
                  <a:pt x="0" y="0"/>
                </a:moveTo>
                <a:lnTo>
                  <a:pt x="257767" y="0"/>
                </a:lnTo>
                <a:lnTo>
                  <a:pt x="257767" y="245523"/>
                </a:lnTo>
                <a:lnTo>
                  <a:pt x="0" y="2455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3" name="Freeform 23"/>
          <p:cNvSpPr/>
          <p:nvPr/>
        </p:nvSpPr>
        <p:spPr>
          <a:xfrm>
            <a:off x="10836991" y="9070298"/>
            <a:ext cx="257767" cy="245523"/>
          </a:xfrm>
          <a:custGeom>
            <a:avLst/>
            <a:gdLst/>
            <a:ahLst/>
            <a:cxnLst/>
            <a:rect l="l" t="t" r="r" b="b"/>
            <a:pathLst>
              <a:path w="257767" h="245523">
                <a:moveTo>
                  <a:pt x="0" y="0"/>
                </a:moveTo>
                <a:lnTo>
                  <a:pt x="257767" y="0"/>
                </a:lnTo>
                <a:lnTo>
                  <a:pt x="257767" y="245523"/>
                </a:lnTo>
                <a:lnTo>
                  <a:pt x="0" y="2455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4" name="TextBox 24"/>
          <p:cNvSpPr txBox="1"/>
          <p:nvPr/>
        </p:nvSpPr>
        <p:spPr>
          <a:xfrm>
            <a:off x="9383459" y="8214556"/>
            <a:ext cx="2364442" cy="304061"/>
          </a:xfrm>
          <a:prstGeom prst="rect">
            <a:avLst/>
          </a:prstGeom>
        </p:spPr>
        <p:txBody>
          <a:bodyPr lIns="0" tIns="0" rIns="0" bIns="0" rtlCol="0" anchor="t">
            <a:spAutoFit/>
          </a:bodyPr>
          <a:lstStyle/>
          <a:p>
            <a:pPr>
              <a:lnSpc>
                <a:spcPts val="2361"/>
              </a:lnSpc>
            </a:pPr>
            <a:r>
              <a:rPr lang="en-US" sz="1967">
                <a:solidFill>
                  <a:srgbClr val="FFFFFF"/>
                </a:solidFill>
                <a:latin typeface="Rubik Semi-Bold"/>
              </a:rPr>
              <a:t>Christian Navarro</a:t>
            </a:r>
          </a:p>
        </p:txBody>
      </p:sp>
      <p:sp>
        <p:nvSpPr>
          <p:cNvPr id="25" name="TextBox 25"/>
          <p:cNvSpPr txBox="1"/>
          <p:nvPr/>
        </p:nvSpPr>
        <p:spPr>
          <a:xfrm>
            <a:off x="9383459" y="8588245"/>
            <a:ext cx="2880289" cy="323723"/>
          </a:xfrm>
          <a:prstGeom prst="rect">
            <a:avLst/>
          </a:prstGeom>
        </p:spPr>
        <p:txBody>
          <a:bodyPr lIns="0" tIns="0" rIns="0" bIns="0" rtlCol="0" anchor="t">
            <a:spAutoFit/>
          </a:bodyPr>
          <a:lstStyle/>
          <a:p>
            <a:pPr>
              <a:lnSpc>
                <a:spcPts val="2530"/>
              </a:lnSpc>
            </a:pPr>
            <a:r>
              <a:rPr lang="en-US" sz="1686">
                <a:solidFill>
                  <a:srgbClr val="FFFFFF">
                    <a:alpha val="80000"/>
                  </a:srgbClr>
                </a:solidFill>
                <a:latin typeface="Raleway"/>
              </a:rPr>
              <a:t>“Wow, its amazing product!”</a:t>
            </a:r>
          </a:p>
        </p:txBody>
      </p:sp>
      <p:grpSp>
        <p:nvGrpSpPr>
          <p:cNvPr id="26" name="Group 26"/>
          <p:cNvGrpSpPr/>
          <p:nvPr/>
        </p:nvGrpSpPr>
        <p:grpSpPr>
          <a:xfrm>
            <a:off x="1028700" y="660119"/>
            <a:ext cx="1626977" cy="162697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5448"/>
            </a:solidFill>
          </p:spPr>
          <p:txBody>
            <a:bodyPr/>
            <a:lstStyle/>
            <a:p>
              <a:endParaRPr lang="en-US"/>
            </a:p>
          </p:txBody>
        </p:sp>
        <p:sp>
          <p:nvSpPr>
            <p:cNvPr id="28" name="TextBox 28"/>
            <p:cNvSpPr txBox="1"/>
            <p:nvPr/>
          </p:nvSpPr>
          <p:spPr>
            <a:xfrm>
              <a:off x="76200" y="9525"/>
              <a:ext cx="660400" cy="727075"/>
            </a:xfrm>
            <a:prstGeom prst="rect">
              <a:avLst/>
            </a:prstGeom>
          </p:spPr>
          <p:txBody>
            <a:bodyPr lIns="38034" tIns="38034" rIns="38034" bIns="38034" rtlCol="0" anchor="ctr"/>
            <a:lstStyle/>
            <a:p>
              <a:pPr algn="ctr">
                <a:lnSpc>
                  <a:spcPts val="2530"/>
                </a:lnSpc>
              </a:pPr>
              <a:endParaRPr/>
            </a:p>
          </p:txBody>
        </p:sp>
      </p:grpSp>
      <p:grpSp>
        <p:nvGrpSpPr>
          <p:cNvPr id="29" name="Group 29"/>
          <p:cNvGrpSpPr/>
          <p:nvPr/>
        </p:nvGrpSpPr>
        <p:grpSpPr>
          <a:xfrm>
            <a:off x="1028700" y="603802"/>
            <a:ext cx="1626977" cy="162697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1" name="TextBox 31"/>
            <p:cNvSpPr txBox="1"/>
            <p:nvPr/>
          </p:nvSpPr>
          <p:spPr>
            <a:xfrm>
              <a:off x="76200" y="9525"/>
              <a:ext cx="660400" cy="727075"/>
            </a:xfrm>
            <a:prstGeom prst="rect">
              <a:avLst/>
            </a:prstGeom>
          </p:spPr>
          <p:txBody>
            <a:bodyPr lIns="38034" tIns="38034" rIns="38034" bIns="38034" rtlCol="0" anchor="ctr"/>
            <a:lstStyle/>
            <a:p>
              <a:pPr algn="ctr">
                <a:lnSpc>
                  <a:spcPts val="2530"/>
                </a:lnSpc>
              </a:pPr>
              <a:endParaRPr/>
            </a:p>
          </p:txBody>
        </p:sp>
      </p:grpSp>
      <p:grpSp>
        <p:nvGrpSpPr>
          <p:cNvPr id="32" name="Group 32"/>
          <p:cNvGrpSpPr/>
          <p:nvPr/>
        </p:nvGrpSpPr>
        <p:grpSpPr>
          <a:xfrm>
            <a:off x="1070754" y="645856"/>
            <a:ext cx="1542869" cy="1542869"/>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r="-4129" b="-4129"/>
              </a:stretch>
            </a:blipFill>
          </p:spPr>
          <p:txBody>
            <a:bodyPr/>
            <a:lstStyle/>
            <a:p>
              <a:endParaRPr lang="en-US"/>
            </a:p>
          </p:txBody>
        </p:sp>
      </p:grpSp>
      <p:sp>
        <p:nvSpPr>
          <p:cNvPr id="34" name="TextBox 34"/>
          <p:cNvSpPr txBox="1"/>
          <p:nvPr/>
        </p:nvSpPr>
        <p:spPr>
          <a:xfrm>
            <a:off x="2825515" y="971550"/>
            <a:ext cx="3414059" cy="948241"/>
          </a:xfrm>
          <a:prstGeom prst="rect">
            <a:avLst/>
          </a:prstGeom>
        </p:spPr>
        <p:txBody>
          <a:bodyPr lIns="0" tIns="0" rIns="0" bIns="0" rtlCol="0" anchor="t">
            <a:spAutoFit/>
          </a:bodyPr>
          <a:lstStyle/>
          <a:p>
            <a:pPr>
              <a:lnSpc>
                <a:spcPts val="3798"/>
              </a:lnSpc>
            </a:pPr>
            <a:r>
              <a:rPr lang="en-US" sz="2713">
                <a:solidFill>
                  <a:srgbClr val="FFFFFF"/>
                </a:solidFill>
                <a:latin typeface="Rubik Semi-Bold"/>
              </a:rPr>
              <a:t>Knoelle Grassi &amp; Samantha Bentley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4172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5193117" y="11752578"/>
            <a:ext cx="20744400" cy="8847365"/>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44852"/>
            </a:solidFill>
          </p:spPr>
          <p:txBody>
            <a:bodyPr/>
            <a:lstStyle/>
            <a:p>
              <a:endParaRPr lang="en-US"/>
            </a:p>
          </p:txBody>
        </p:sp>
      </p:grpSp>
      <p:grpSp>
        <p:nvGrpSpPr>
          <p:cNvPr id="4" name="Group 4"/>
          <p:cNvGrpSpPr/>
          <p:nvPr/>
        </p:nvGrpSpPr>
        <p:grpSpPr>
          <a:xfrm rot="5400000">
            <a:off x="7915800" y="13168398"/>
            <a:ext cx="20744400" cy="8847365"/>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92F3B"/>
            </a:solidFill>
          </p:spPr>
          <p:txBody>
            <a:bodyPr/>
            <a:lstStyle/>
            <a:p>
              <a:endParaRPr lang="en-US"/>
            </a:p>
          </p:txBody>
        </p:sp>
      </p:grpSp>
      <p:grpSp>
        <p:nvGrpSpPr>
          <p:cNvPr id="6" name="Group 6"/>
          <p:cNvGrpSpPr/>
          <p:nvPr/>
        </p:nvGrpSpPr>
        <p:grpSpPr>
          <a:xfrm rot="5400000">
            <a:off x="4793623" y="14580191"/>
            <a:ext cx="20744400" cy="8847365"/>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3A4A"/>
            </a:solidFill>
          </p:spPr>
          <p:txBody>
            <a:bodyPr/>
            <a:lstStyle/>
            <a:p>
              <a:endParaRPr lang="en-US"/>
            </a:p>
          </p:txBody>
        </p:sp>
      </p:grpSp>
      <p:sp>
        <p:nvSpPr>
          <p:cNvPr id="8" name="Freeform 8"/>
          <p:cNvSpPr/>
          <p:nvPr/>
        </p:nvSpPr>
        <p:spPr>
          <a:xfrm>
            <a:off x="804733" y="1619264"/>
            <a:ext cx="7048472" cy="7048472"/>
          </a:xfrm>
          <a:custGeom>
            <a:avLst/>
            <a:gdLst/>
            <a:ahLst/>
            <a:cxnLst/>
            <a:rect l="l" t="t" r="r" b="b"/>
            <a:pathLst>
              <a:path w="7048472" h="7048472">
                <a:moveTo>
                  <a:pt x="0" y="0"/>
                </a:moveTo>
                <a:lnTo>
                  <a:pt x="7048472" y="0"/>
                </a:lnTo>
                <a:lnTo>
                  <a:pt x="7048472" y="7048472"/>
                </a:lnTo>
                <a:lnTo>
                  <a:pt x="0" y="7048472"/>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8399563" y="3285664"/>
            <a:ext cx="8859737" cy="3770548"/>
          </a:xfrm>
          <a:prstGeom prst="rect">
            <a:avLst/>
          </a:prstGeom>
        </p:spPr>
        <p:txBody>
          <a:bodyPr lIns="0" tIns="0" rIns="0" bIns="0" rtlCol="0" anchor="t">
            <a:spAutoFit/>
          </a:bodyPr>
          <a:lstStyle/>
          <a:p>
            <a:pPr marL="798133" lvl="1" indent="-399067">
              <a:lnSpc>
                <a:spcPts val="3696"/>
              </a:lnSpc>
              <a:buFont typeface="Arial"/>
              <a:buChar char="•"/>
            </a:pPr>
            <a:r>
              <a:rPr lang="en-US" sz="3696">
                <a:solidFill>
                  <a:srgbClr val="FFFFFF"/>
                </a:solidFill>
                <a:latin typeface="Courier Prime"/>
              </a:rPr>
              <a:t>Each product order is linked to one product vendor.</a:t>
            </a:r>
          </a:p>
          <a:p>
            <a:pPr>
              <a:lnSpc>
                <a:spcPts val="3696"/>
              </a:lnSpc>
            </a:pPr>
            <a:endParaRPr lang="en-US" sz="3696">
              <a:solidFill>
                <a:srgbClr val="FFFFFF"/>
              </a:solidFill>
              <a:latin typeface="Courier Prime"/>
            </a:endParaRPr>
          </a:p>
          <a:p>
            <a:pPr marL="798133" lvl="1" indent="-399067">
              <a:lnSpc>
                <a:spcPts val="3696"/>
              </a:lnSpc>
              <a:buFont typeface="Arial"/>
              <a:buChar char="•"/>
            </a:pPr>
            <a:r>
              <a:rPr lang="en-US" sz="3696">
                <a:solidFill>
                  <a:srgbClr val="FFFFFF"/>
                </a:solidFill>
                <a:latin typeface="Courier Prime"/>
              </a:rPr>
              <a:t>Vendor has attributes like: vendor number, name, address details, total billed amount, and total produced amount.</a:t>
            </a:r>
          </a:p>
        </p:txBody>
      </p:sp>
      <p:sp>
        <p:nvSpPr>
          <p:cNvPr id="10" name="TextBox 10"/>
          <p:cNvSpPr txBox="1"/>
          <p:nvPr/>
        </p:nvSpPr>
        <p:spPr>
          <a:xfrm>
            <a:off x="8399563" y="2109927"/>
            <a:ext cx="8480904" cy="693633"/>
          </a:xfrm>
          <a:prstGeom prst="rect">
            <a:avLst/>
          </a:prstGeom>
        </p:spPr>
        <p:txBody>
          <a:bodyPr lIns="0" tIns="0" rIns="0" bIns="0" rtlCol="0" anchor="t">
            <a:spAutoFit/>
          </a:bodyPr>
          <a:lstStyle/>
          <a:p>
            <a:pPr algn="ctr">
              <a:lnSpc>
                <a:spcPts val="5183"/>
              </a:lnSpc>
              <a:spcBef>
                <a:spcPct val="0"/>
              </a:spcBef>
            </a:pPr>
            <a:r>
              <a:rPr lang="en-US" sz="5183">
                <a:solidFill>
                  <a:srgbClr val="FFFFFF"/>
                </a:solidFill>
                <a:latin typeface="Mokoto"/>
              </a:rPr>
              <a:t>Product Vendor:</a:t>
            </a:r>
          </a:p>
        </p:txBody>
      </p:sp>
    </p:spTree>
  </p:cSld>
  <p:clrMapOvr>
    <a:masterClrMapping/>
  </p:clrMapOvr>
  <p:transition spd="med">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4172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6676558" y="-9652382"/>
            <a:ext cx="20744400" cy="8847365"/>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F997D"/>
            </a:solidFill>
          </p:spPr>
          <p:txBody>
            <a:bodyPr/>
            <a:lstStyle/>
            <a:p>
              <a:endParaRPr lang="en-US"/>
            </a:p>
          </p:txBody>
        </p:sp>
      </p:grpSp>
      <p:grpSp>
        <p:nvGrpSpPr>
          <p:cNvPr id="4" name="Group 4"/>
          <p:cNvGrpSpPr/>
          <p:nvPr/>
        </p:nvGrpSpPr>
        <p:grpSpPr>
          <a:xfrm rot="5400000">
            <a:off x="-2518995" y="-12382002"/>
            <a:ext cx="20744400" cy="8847365"/>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03D32"/>
            </a:solidFill>
          </p:spPr>
          <p:txBody>
            <a:bodyPr/>
            <a:lstStyle/>
            <a:p>
              <a:endParaRPr lang="en-US"/>
            </a:p>
          </p:txBody>
        </p:sp>
      </p:grpSp>
      <p:grpSp>
        <p:nvGrpSpPr>
          <p:cNvPr id="6" name="Group 6"/>
          <p:cNvGrpSpPr/>
          <p:nvPr/>
        </p:nvGrpSpPr>
        <p:grpSpPr>
          <a:xfrm>
            <a:off x="1628058" y="4937286"/>
            <a:ext cx="15649099" cy="4503826"/>
            <a:chOff x="0" y="0"/>
            <a:chExt cx="20865466" cy="6005101"/>
          </a:xfrm>
        </p:grpSpPr>
        <p:sp>
          <p:nvSpPr>
            <p:cNvPr id="7" name="Freeform 7"/>
            <p:cNvSpPr/>
            <p:nvPr/>
          </p:nvSpPr>
          <p:spPr>
            <a:xfrm>
              <a:off x="14860365" y="0"/>
              <a:ext cx="6005101" cy="6005101"/>
            </a:xfrm>
            <a:custGeom>
              <a:avLst/>
              <a:gdLst/>
              <a:ahLst/>
              <a:cxnLst/>
              <a:rect l="l" t="t" r="r" b="b"/>
              <a:pathLst>
                <a:path w="6005101" h="6005101">
                  <a:moveTo>
                    <a:pt x="0" y="0"/>
                  </a:moveTo>
                  <a:lnTo>
                    <a:pt x="6005101" y="0"/>
                  </a:lnTo>
                  <a:lnTo>
                    <a:pt x="6005101" y="6005101"/>
                  </a:lnTo>
                  <a:lnTo>
                    <a:pt x="0" y="6005101"/>
                  </a:lnTo>
                  <a:lnTo>
                    <a:pt x="0" y="0"/>
                  </a:lnTo>
                  <a:close/>
                </a:path>
              </a:pathLst>
            </a:custGeom>
            <a:blipFill>
              <a:blip r:embed="rId2"/>
              <a:stretch>
                <a:fillRect/>
              </a:stretch>
            </a:blipFill>
          </p:spPr>
          <p:txBody>
            <a:bodyPr/>
            <a:lstStyle/>
            <a:p>
              <a:endParaRPr lang="en-US"/>
            </a:p>
          </p:txBody>
        </p:sp>
        <p:sp>
          <p:nvSpPr>
            <p:cNvPr id="8" name="Freeform 8"/>
            <p:cNvSpPr/>
            <p:nvPr/>
          </p:nvSpPr>
          <p:spPr>
            <a:xfrm>
              <a:off x="0" y="0"/>
              <a:ext cx="14402658" cy="6005101"/>
            </a:xfrm>
            <a:custGeom>
              <a:avLst/>
              <a:gdLst/>
              <a:ahLst/>
              <a:cxnLst/>
              <a:rect l="l" t="t" r="r" b="b"/>
              <a:pathLst>
                <a:path w="14402658" h="6005101">
                  <a:moveTo>
                    <a:pt x="0" y="0"/>
                  </a:moveTo>
                  <a:lnTo>
                    <a:pt x="14402658" y="0"/>
                  </a:lnTo>
                  <a:lnTo>
                    <a:pt x="14402658" y="6005101"/>
                  </a:lnTo>
                  <a:lnTo>
                    <a:pt x="0" y="6005101"/>
                  </a:lnTo>
                  <a:lnTo>
                    <a:pt x="0" y="0"/>
                  </a:lnTo>
                  <a:close/>
                </a:path>
              </a:pathLst>
            </a:custGeom>
            <a:blipFill>
              <a:blip r:embed="rId3"/>
              <a:stretch>
                <a:fillRect t="-17455" b="-17455"/>
              </a:stretch>
            </a:blipFill>
          </p:spPr>
          <p:txBody>
            <a:bodyPr/>
            <a:lstStyle/>
            <a:p>
              <a:endParaRPr lang="en-US"/>
            </a:p>
          </p:txBody>
        </p:sp>
      </p:grpSp>
      <p:sp>
        <p:nvSpPr>
          <p:cNvPr id="9" name="TextBox 9"/>
          <p:cNvSpPr txBox="1"/>
          <p:nvPr/>
        </p:nvSpPr>
        <p:spPr>
          <a:xfrm>
            <a:off x="1774750" y="1162050"/>
            <a:ext cx="8350480" cy="1065789"/>
          </a:xfrm>
          <a:prstGeom prst="rect">
            <a:avLst/>
          </a:prstGeom>
        </p:spPr>
        <p:txBody>
          <a:bodyPr lIns="0" tIns="0" rIns="0" bIns="0" rtlCol="0" anchor="t">
            <a:spAutoFit/>
          </a:bodyPr>
          <a:lstStyle/>
          <a:p>
            <a:pPr algn="ctr">
              <a:lnSpc>
                <a:spcPts val="7974"/>
              </a:lnSpc>
              <a:spcBef>
                <a:spcPct val="0"/>
              </a:spcBef>
            </a:pPr>
            <a:r>
              <a:rPr lang="en-US" sz="7974">
                <a:solidFill>
                  <a:srgbClr val="E2F4FF"/>
                </a:solidFill>
                <a:latin typeface="Mokoto"/>
              </a:rPr>
              <a:t>Inventory:</a:t>
            </a:r>
          </a:p>
        </p:txBody>
      </p:sp>
      <p:sp>
        <p:nvSpPr>
          <p:cNvPr id="10" name="TextBox 10"/>
          <p:cNvSpPr txBox="1"/>
          <p:nvPr/>
        </p:nvSpPr>
        <p:spPr>
          <a:xfrm>
            <a:off x="1692475" y="2555220"/>
            <a:ext cx="15520264" cy="1830745"/>
          </a:xfrm>
          <a:prstGeom prst="rect">
            <a:avLst/>
          </a:prstGeom>
        </p:spPr>
        <p:txBody>
          <a:bodyPr lIns="0" tIns="0" rIns="0" bIns="0" rtlCol="0" anchor="t">
            <a:spAutoFit/>
          </a:bodyPr>
          <a:lstStyle/>
          <a:p>
            <a:pPr marL="771960" lvl="1" indent="-385980">
              <a:lnSpc>
                <a:spcPts val="3575"/>
              </a:lnSpc>
              <a:buFont typeface="Arial"/>
              <a:buChar char="•"/>
            </a:pPr>
            <a:r>
              <a:rPr lang="en-US" sz="3575">
                <a:solidFill>
                  <a:srgbClr val="E2F4FF"/>
                </a:solidFill>
                <a:latin typeface="Courier Prime"/>
              </a:rPr>
              <a:t>Each inventory record is linked to one specific product (identified by product number and size).</a:t>
            </a:r>
          </a:p>
          <a:p>
            <a:pPr marL="771960" lvl="1" indent="-385980">
              <a:lnSpc>
                <a:spcPts val="3575"/>
              </a:lnSpc>
              <a:buFont typeface="Arial"/>
              <a:buChar char="•"/>
            </a:pPr>
            <a:r>
              <a:rPr lang="en-US" sz="3575">
                <a:solidFill>
                  <a:srgbClr val="E2F4FF"/>
                </a:solidFill>
                <a:latin typeface="Courier Prime"/>
              </a:rPr>
              <a:t>Inventory has attributes like: quantity in stock and notes.</a:t>
            </a:r>
          </a:p>
        </p:txBody>
      </p:sp>
    </p:spTree>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1725"/>
        </a:solidFill>
        <a:effectLst/>
      </p:bgPr>
    </p:bg>
    <p:spTree>
      <p:nvGrpSpPr>
        <p:cNvPr id="1" name=""/>
        <p:cNvGrpSpPr/>
        <p:nvPr/>
      </p:nvGrpSpPr>
      <p:grpSpPr>
        <a:xfrm>
          <a:off x="0" y="0"/>
          <a:ext cx="0" cy="0"/>
          <a:chOff x="0" y="0"/>
          <a:chExt cx="0" cy="0"/>
        </a:xfrm>
      </p:grpSpPr>
      <p:sp>
        <p:nvSpPr>
          <p:cNvPr id="2" name="Freeform 2"/>
          <p:cNvSpPr/>
          <p:nvPr/>
        </p:nvSpPr>
        <p:spPr>
          <a:xfrm>
            <a:off x="6902887" y="470169"/>
            <a:ext cx="10356413" cy="9346663"/>
          </a:xfrm>
          <a:custGeom>
            <a:avLst/>
            <a:gdLst/>
            <a:ahLst/>
            <a:cxnLst/>
            <a:rect l="l" t="t" r="r" b="b"/>
            <a:pathLst>
              <a:path w="10356413" h="9346663">
                <a:moveTo>
                  <a:pt x="0" y="0"/>
                </a:moveTo>
                <a:lnTo>
                  <a:pt x="10356413" y="0"/>
                </a:lnTo>
                <a:lnTo>
                  <a:pt x="10356413" y="9346662"/>
                </a:lnTo>
                <a:lnTo>
                  <a:pt x="0" y="9346662"/>
                </a:lnTo>
                <a:lnTo>
                  <a:pt x="0" y="0"/>
                </a:lnTo>
                <a:close/>
              </a:path>
            </a:pathLst>
          </a:custGeom>
          <a:blipFill>
            <a:blip r:embed="rId2">
              <a:alphaModFix amt="7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295895" y="2071434"/>
            <a:ext cx="11213984" cy="2670305"/>
          </a:xfrm>
          <a:prstGeom prst="rect">
            <a:avLst/>
          </a:prstGeom>
        </p:spPr>
        <p:txBody>
          <a:bodyPr lIns="0" tIns="0" rIns="0" bIns="0" rtlCol="0" anchor="t">
            <a:spAutoFit/>
          </a:bodyPr>
          <a:lstStyle/>
          <a:p>
            <a:pPr algn="ctr">
              <a:lnSpc>
                <a:spcPts val="22580"/>
              </a:lnSpc>
              <a:spcBef>
                <a:spcPct val="0"/>
              </a:spcBef>
            </a:pPr>
            <a:r>
              <a:rPr lang="en-US" sz="15053">
                <a:solidFill>
                  <a:srgbClr val="FFFFFF"/>
                </a:solidFill>
                <a:latin typeface="Rye"/>
              </a:rPr>
              <a:t>Screenshot</a:t>
            </a:r>
          </a:p>
        </p:txBody>
      </p:sp>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41725"/>
        </a:solidFill>
        <a:effectLst/>
      </p:bgPr>
    </p:bg>
    <p:spTree>
      <p:nvGrpSpPr>
        <p:cNvPr id="1" name=""/>
        <p:cNvGrpSpPr/>
        <p:nvPr/>
      </p:nvGrpSpPr>
      <p:grpSpPr>
        <a:xfrm>
          <a:off x="0" y="0"/>
          <a:ext cx="0" cy="0"/>
          <a:chOff x="0" y="0"/>
          <a:chExt cx="0" cy="0"/>
        </a:xfrm>
      </p:grpSpPr>
      <p:sp>
        <p:nvSpPr>
          <p:cNvPr id="2" name="Freeform 2"/>
          <p:cNvSpPr/>
          <p:nvPr/>
        </p:nvSpPr>
        <p:spPr>
          <a:xfrm>
            <a:off x="1028700" y="1678130"/>
            <a:ext cx="10578499" cy="6930741"/>
          </a:xfrm>
          <a:custGeom>
            <a:avLst/>
            <a:gdLst/>
            <a:ahLst/>
            <a:cxnLst/>
            <a:rect l="l" t="t" r="r" b="b"/>
            <a:pathLst>
              <a:path w="10578499" h="6930741">
                <a:moveTo>
                  <a:pt x="0" y="0"/>
                </a:moveTo>
                <a:lnTo>
                  <a:pt x="10578499" y="0"/>
                </a:lnTo>
                <a:lnTo>
                  <a:pt x="10578499" y="6930740"/>
                </a:lnTo>
                <a:lnTo>
                  <a:pt x="0" y="693074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488361" y="2874313"/>
            <a:ext cx="4548524" cy="4431734"/>
          </a:xfrm>
          <a:prstGeom prst="rect">
            <a:avLst/>
          </a:prstGeom>
        </p:spPr>
        <p:txBody>
          <a:bodyPr lIns="0" tIns="0" rIns="0" bIns="0" rtlCol="0" anchor="t">
            <a:spAutoFit/>
          </a:bodyPr>
          <a:lstStyle/>
          <a:p>
            <a:pPr algn="r">
              <a:lnSpc>
                <a:spcPts val="8781"/>
              </a:lnSpc>
            </a:pPr>
            <a:r>
              <a:rPr lang="en-US" sz="6272">
                <a:solidFill>
                  <a:srgbClr val="FFFFFF"/>
                </a:solidFill>
                <a:latin typeface="Courier Prime"/>
              </a:rPr>
              <a:t>CREATING THE PRODUCT TABLE</a:t>
            </a:r>
          </a:p>
        </p:txBody>
      </p:sp>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41725"/>
        </a:solidFill>
        <a:effectLst/>
      </p:bgPr>
    </p:bg>
    <p:spTree>
      <p:nvGrpSpPr>
        <p:cNvPr id="1" name=""/>
        <p:cNvGrpSpPr/>
        <p:nvPr/>
      </p:nvGrpSpPr>
      <p:grpSpPr>
        <a:xfrm>
          <a:off x="0" y="0"/>
          <a:ext cx="0" cy="0"/>
          <a:chOff x="0" y="0"/>
          <a:chExt cx="0" cy="0"/>
        </a:xfrm>
      </p:grpSpPr>
      <p:sp>
        <p:nvSpPr>
          <p:cNvPr id="2" name="Freeform 2"/>
          <p:cNvSpPr/>
          <p:nvPr/>
        </p:nvSpPr>
        <p:spPr>
          <a:xfrm>
            <a:off x="815050" y="1919581"/>
            <a:ext cx="16657900" cy="3632950"/>
          </a:xfrm>
          <a:custGeom>
            <a:avLst/>
            <a:gdLst/>
            <a:ahLst/>
            <a:cxnLst/>
            <a:rect l="l" t="t" r="r" b="b"/>
            <a:pathLst>
              <a:path w="16657900" h="3632950">
                <a:moveTo>
                  <a:pt x="0" y="0"/>
                </a:moveTo>
                <a:lnTo>
                  <a:pt x="16657900" y="0"/>
                </a:lnTo>
                <a:lnTo>
                  <a:pt x="16657900" y="3632949"/>
                </a:lnTo>
                <a:lnTo>
                  <a:pt x="0" y="363294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815050" y="6901859"/>
            <a:ext cx="16444250" cy="986858"/>
          </a:xfrm>
          <a:prstGeom prst="rect">
            <a:avLst/>
          </a:prstGeom>
        </p:spPr>
        <p:txBody>
          <a:bodyPr lIns="0" tIns="0" rIns="0" bIns="0" rtlCol="0" anchor="t">
            <a:spAutoFit/>
          </a:bodyPr>
          <a:lstStyle/>
          <a:p>
            <a:pPr algn="r">
              <a:lnSpc>
                <a:spcPts val="8081"/>
              </a:lnSpc>
            </a:pPr>
            <a:r>
              <a:rPr lang="en-US" sz="5772">
                <a:solidFill>
                  <a:srgbClr val="FFFFFF"/>
                </a:solidFill>
                <a:latin typeface="Courier Prime"/>
              </a:rPr>
              <a:t>ENTERING SAMPLE DATA IN PRODUCT TABLE</a:t>
            </a:r>
          </a:p>
        </p:txBody>
      </p:sp>
    </p:spTree>
  </p:cSld>
  <p:clrMapOvr>
    <a:masterClrMapping/>
  </p:clrMapOvr>
  <p:transition spd="med">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41725"/>
        </a:solidFill>
        <a:effectLst/>
      </p:bgPr>
    </p:bg>
    <p:spTree>
      <p:nvGrpSpPr>
        <p:cNvPr id="1" name=""/>
        <p:cNvGrpSpPr/>
        <p:nvPr/>
      </p:nvGrpSpPr>
      <p:grpSpPr>
        <a:xfrm>
          <a:off x="0" y="0"/>
          <a:ext cx="0" cy="0"/>
          <a:chOff x="0" y="0"/>
          <a:chExt cx="0" cy="0"/>
        </a:xfrm>
      </p:grpSpPr>
      <p:sp>
        <p:nvSpPr>
          <p:cNvPr id="2" name="Freeform 2"/>
          <p:cNvSpPr/>
          <p:nvPr/>
        </p:nvSpPr>
        <p:spPr>
          <a:xfrm>
            <a:off x="2728189" y="1546884"/>
            <a:ext cx="12831622" cy="8022389"/>
          </a:xfrm>
          <a:custGeom>
            <a:avLst/>
            <a:gdLst/>
            <a:ahLst/>
            <a:cxnLst/>
            <a:rect l="l" t="t" r="r" b="b"/>
            <a:pathLst>
              <a:path w="12831622" h="8022389">
                <a:moveTo>
                  <a:pt x="0" y="0"/>
                </a:moveTo>
                <a:lnTo>
                  <a:pt x="12831622" y="0"/>
                </a:lnTo>
                <a:lnTo>
                  <a:pt x="12831622" y="8022390"/>
                </a:lnTo>
                <a:lnTo>
                  <a:pt x="0" y="802239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330837" y="603426"/>
            <a:ext cx="15626327" cy="946526"/>
          </a:xfrm>
          <a:prstGeom prst="rect">
            <a:avLst/>
          </a:prstGeom>
        </p:spPr>
        <p:txBody>
          <a:bodyPr lIns="0" tIns="0" rIns="0" bIns="0" rtlCol="0" anchor="t">
            <a:spAutoFit/>
          </a:bodyPr>
          <a:lstStyle/>
          <a:p>
            <a:pPr algn="ctr">
              <a:lnSpc>
                <a:spcPts val="7679"/>
              </a:lnSpc>
            </a:pPr>
            <a:r>
              <a:rPr lang="en-US" sz="5485">
                <a:solidFill>
                  <a:srgbClr val="FFFFFF"/>
                </a:solidFill>
                <a:latin typeface="Courier Prime"/>
              </a:rPr>
              <a:t>PRODUCT TABLE</a:t>
            </a:r>
          </a:p>
        </p:txBody>
      </p:sp>
    </p:spTree>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4579" y="4834617"/>
            <a:ext cx="20744400" cy="8847365"/>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1725"/>
            </a:solidFill>
          </p:spPr>
          <p:txBody>
            <a:bodyPr/>
            <a:lstStyle/>
            <a:p>
              <a:endParaRPr lang="en-US"/>
            </a:p>
          </p:txBody>
        </p:sp>
      </p:grpSp>
      <p:grpSp>
        <p:nvGrpSpPr>
          <p:cNvPr id="4" name="Group 4"/>
          <p:cNvGrpSpPr/>
          <p:nvPr/>
        </p:nvGrpSpPr>
        <p:grpSpPr>
          <a:xfrm>
            <a:off x="-14168399" y="-4423683"/>
            <a:ext cx="20744400" cy="8847365"/>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41725"/>
            </a:solidFill>
          </p:spPr>
          <p:txBody>
            <a:bodyPr/>
            <a:lstStyle/>
            <a:p>
              <a:endParaRPr lang="en-US"/>
            </a:p>
          </p:txBody>
        </p:sp>
      </p:grpSp>
      <p:sp>
        <p:nvSpPr>
          <p:cNvPr id="6" name="Freeform 6"/>
          <p:cNvSpPr/>
          <p:nvPr/>
        </p:nvSpPr>
        <p:spPr>
          <a:xfrm>
            <a:off x="6576001" y="138903"/>
            <a:ext cx="9657058" cy="10009193"/>
          </a:xfrm>
          <a:custGeom>
            <a:avLst/>
            <a:gdLst/>
            <a:ahLst/>
            <a:cxnLst/>
            <a:rect l="l" t="t" r="r" b="b"/>
            <a:pathLst>
              <a:path w="9657058" h="10009193">
                <a:moveTo>
                  <a:pt x="0" y="0"/>
                </a:moveTo>
                <a:lnTo>
                  <a:pt x="9657058" y="0"/>
                </a:lnTo>
                <a:lnTo>
                  <a:pt x="9657058" y="10009194"/>
                </a:lnTo>
                <a:lnTo>
                  <a:pt x="0" y="10009194"/>
                </a:lnTo>
                <a:lnTo>
                  <a:pt x="0" y="0"/>
                </a:lnTo>
                <a:close/>
              </a:path>
            </a:pathLst>
          </a:custGeom>
          <a:blipFill>
            <a:blip r:embed="rId2"/>
            <a:stretch>
              <a:fillRect/>
            </a:stretch>
          </a:blipFill>
        </p:spPr>
        <p:txBody>
          <a:bodyPr/>
          <a:lstStyle/>
          <a:p>
            <a:endParaRPr lang="en-US"/>
          </a:p>
        </p:txBody>
      </p:sp>
      <p:sp>
        <p:nvSpPr>
          <p:cNvPr id="7" name="TextBox 7"/>
          <p:cNvSpPr txBox="1"/>
          <p:nvPr/>
        </p:nvSpPr>
        <p:spPr>
          <a:xfrm rot="-5400000">
            <a:off x="-985850" y="3875755"/>
            <a:ext cx="7656291" cy="2346796"/>
          </a:xfrm>
          <a:prstGeom prst="rect">
            <a:avLst/>
          </a:prstGeom>
        </p:spPr>
        <p:txBody>
          <a:bodyPr wrap="square" lIns="0" tIns="0" rIns="0" bIns="0" rtlCol="0" anchor="t">
            <a:spAutoFit/>
          </a:bodyPr>
          <a:lstStyle/>
          <a:p>
            <a:pPr algn="ctr">
              <a:lnSpc>
                <a:spcPts val="24365"/>
              </a:lnSpc>
              <a:spcBef>
                <a:spcPct val="0"/>
              </a:spcBef>
            </a:pPr>
            <a:r>
              <a:rPr lang="en-US" sz="16243" dirty="0" err="1">
                <a:solidFill>
                  <a:srgbClr val="503D32"/>
                </a:solidFill>
                <a:latin typeface="Mokoto"/>
              </a:rPr>
              <a:t>EERD</a:t>
            </a:r>
            <a:endParaRPr lang="en-US" sz="16243" dirty="0">
              <a:solidFill>
                <a:srgbClr val="503D32"/>
              </a:solidFill>
              <a:latin typeface="Mokoto"/>
            </a:endParaRPr>
          </a:p>
        </p:txBody>
      </p:sp>
      <p:sp>
        <p:nvSpPr>
          <p:cNvPr id="8" name="Freeform 8"/>
          <p:cNvSpPr/>
          <p:nvPr/>
        </p:nvSpPr>
        <p:spPr>
          <a:xfrm>
            <a:off x="16714333" y="7191668"/>
            <a:ext cx="3147334" cy="2792339"/>
          </a:xfrm>
          <a:custGeom>
            <a:avLst/>
            <a:gdLst/>
            <a:ahLst/>
            <a:cxnLst/>
            <a:rect l="l" t="t" r="r" b="b"/>
            <a:pathLst>
              <a:path w="3147334" h="2792339">
                <a:moveTo>
                  <a:pt x="0" y="0"/>
                </a:moveTo>
                <a:lnTo>
                  <a:pt x="3147334" y="0"/>
                </a:lnTo>
                <a:lnTo>
                  <a:pt x="3147334" y="2792339"/>
                </a:lnTo>
                <a:lnTo>
                  <a:pt x="0" y="2792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transition spd="med">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42297" y="3049864"/>
            <a:ext cx="7288106" cy="5875636"/>
            <a:chOff x="0" y="0"/>
            <a:chExt cx="1919501" cy="1547492"/>
          </a:xfrm>
        </p:grpSpPr>
        <p:sp>
          <p:nvSpPr>
            <p:cNvPr id="3" name="Freeform 3"/>
            <p:cNvSpPr/>
            <p:nvPr/>
          </p:nvSpPr>
          <p:spPr>
            <a:xfrm>
              <a:off x="0" y="0"/>
              <a:ext cx="1919501" cy="1547492"/>
            </a:xfrm>
            <a:custGeom>
              <a:avLst/>
              <a:gdLst/>
              <a:ahLst/>
              <a:cxnLst/>
              <a:rect l="l" t="t" r="r" b="b"/>
              <a:pathLst>
                <a:path w="1919501" h="1547492">
                  <a:moveTo>
                    <a:pt x="54176" y="0"/>
                  </a:moveTo>
                  <a:lnTo>
                    <a:pt x="1865326" y="0"/>
                  </a:lnTo>
                  <a:cubicBezTo>
                    <a:pt x="1895246" y="0"/>
                    <a:pt x="1919501" y="24255"/>
                    <a:pt x="1919501" y="54176"/>
                  </a:cubicBezTo>
                  <a:lnTo>
                    <a:pt x="1919501" y="1493317"/>
                  </a:lnTo>
                  <a:cubicBezTo>
                    <a:pt x="1919501" y="1523237"/>
                    <a:pt x="1895246" y="1547492"/>
                    <a:pt x="1865326" y="1547492"/>
                  </a:cubicBezTo>
                  <a:lnTo>
                    <a:pt x="54176" y="1547492"/>
                  </a:lnTo>
                  <a:cubicBezTo>
                    <a:pt x="24255" y="1547492"/>
                    <a:pt x="0" y="1523237"/>
                    <a:pt x="0" y="1493317"/>
                  </a:cubicBezTo>
                  <a:lnTo>
                    <a:pt x="0" y="54176"/>
                  </a:lnTo>
                  <a:cubicBezTo>
                    <a:pt x="0" y="24255"/>
                    <a:pt x="24255" y="0"/>
                    <a:pt x="54176" y="0"/>
                  </a:cubicBezTo>
                  <a:close/>
                </a:path>
              </a:pathLst>
            </a:custGeom>
            <a:solidFill>
              <a:srgbClr val="041725"/>
            </a:solidFill>
          </p:spPr>
          <p:txBody>
            <a:bodyPr/>
            <a:lstStyle/>
            <a:p>
              <a:endParaRPr lang="en-US"/>
            </a:p>
          </p:txBody>
        </p:sp>
        <p:sp>
          <p:nvSpPr>
            <p:cNvPr id="4" name="TextBox 4"/>
            <p:cNvSpPr txBox="1"/>
            <p:nvPr/>
          </p:nvSpPr>
          <p:spPr>
            <a:xfrm>
              <a:off x="0" y="-85725"/>
              <a:ext cx="1919501" cy="1633217"/>
            </a:xfrm>
            <a:prstGeom prst="rect">
              <a:avLst/>
            </a:prstGeom>
          </p:spPr>
          <p:txBody>
            <a:bodyPr lIns="50800" tIns="50800" rIns="50800" bIns="50800" rtlCol="0" anchor="ctr"/>
            <a:lstStyle/>
            <a:p>
              <a:pPr algn="ctr">
                <a:lnSpc>
                  <a:spcPts val="3437"/>
                </a:lnSpc>
              </a:pPr>
              <a:endParaRPr/>
            </a:p>
          </p:txBody>
        </p:sp>
      </p:grpSp>
      <p:sp>
        <p:nvSpPr>
          <p:cNvPr id="5" name="TextBox 5"/>
          <p:cNvSpPr txBox="1"/>
          <p:nvPr/>
        </p:nvSpPr>
        <p:spPr>
          <a:xfrm>
            <a:off x="2213317" y="1172584"/>
            <a:ext cx="14218789" cy="1101091"/>
          </a:xfrm>
          <a:prstGeom prst="rect">
            <a:avLst/>
          </a:prstGeom>
        </p:spPr>
        <p:txBody>
          <a:bodyPr lIns="0" tIns="0" rIns="0" bIns="0" rtlCol="0" anchor="t">
            <a:spAutoFit/>
          </a:bodyPr>
          <a:lstStyle/>
          <a:p>
            <a:pPr algn="ctr">
              <a:lnSpc>
                <a:spcPts val="9149"/>
              </a:lnSpc>
              <a:spcBef>
                <a:spcPct val="0"/>
              </a:spcBef>
            </a:pPr>
            <a:r>
              <a:rPr lang="en-US" sz="6099">
                <a:solidFill>
                  <a:srgbClr val="041725"/>
                </a:solidFill>
                <a:latin typeface="Mokoto Glitch 1"/>
              </a:rPr>
              <a:t>The biggest challenge </a:t>
            </a:r>
          </a:p>
        </p:txBody>
      </p:sp>
      <p:grpSp>
        <p:nvGrpSpPr>
          <p:cNvPr id="6" name="Group 6"/>
          <p:cNvGrpSpPr/>
          <p:nvPr/>
        </p:nvGrpSpPr>
        <p:grpSpPr>
          <a:xfrm>
            <a:off x="9641807" y="3049864"/>
            <a:ext cx="7203897" cy="5875636"/>
            <a:chOff x="0" y="0"/>
            <a:chExt cx="1897323" cy="1547492"/>
          </a:xfrm>
        </p:grpSpPr>
        <p:sp>
          <p:nvSpPr>
            <p:cNvPr id="7" name="Freeform 7"/>
            <p:cNvSpPr/>
            <p:nvPr/>
          </p:nvSpPr>
          <p:spPr>
            <a:xfrm>
              <a:off x="0" y="0"/>
              <a:ext cx="1897323" cy="1547492"/>
            </a:xfrm>
            <a:custGeom>
              <a:avLst/>
              <a:gdLst/>
              <a:ahLst/>
              <a:cxnLst/>
              <a:rect l="l" t="t" r="r" b="b"/>
              <a:pathLst>
                <a:path w="1897323" h="1547492">
                  <a:moveTo>
                    <a:pt x="54809" y="0"/>
                  </a:moveTo>
                  <a:lnTo>
                    <a:pt x="1842514" y="0"/>
                  </a:lnTo>
                  <a:cubicBezTo>
                    <a:pt x="1872784" y="0"/>
                    <a:pt x="1897323" y="24539"/>
                    <a:pt x="1897323" y="54809"/>
                  </a:cubicBezTo>
                  <a:lnTo>
                    <a:pt x="1897323" y="1492684"/>
                  </a:lnTo>
                  <a:cubicBezTo>
                    <a:pt x="1897323" y="1522954"/>
                    <a:pt x="1872784" y="1547492"/>
                    <a:pt x="1842514" y="1547492"/>
                  </a:cubicBezTo>
                  <a:lnTo>
                    <a:pt x="54809" y="1547492"/>
                  </a:lnTo>
                  <a:cubicBezTo>
                    <a:pt x="24539" y="1547492"/>
                    <a:pt x="0" y="1522954"/>
                    <a:pt x="0" y="1492684"/>
                  </a:cubicBezTo>
                  <a:lnTo>
                    <a:pt x="0" y="54809"/>
                  </a:lnTo>
                  <a:cubicBezTo>
                    <a:pt x="0" y="24539"/>
                    <a:pt x="24539" y="0"/>
                    <a:pt x="54809" y="0"/>
                  </a:cubicBezTo>
                  <a:close/>
                </a:path>
              </a:pathLst>
            </a:custGeom>
            <a:solidFill>
              <a:srgbClr val="041725"/>
            </a:solidFill>
          </p:spPr>
          <p:txBody>
            <a:bodyPr/>
            <a:lstStyle/>
            <a:p>
              <a:endParaRPr lang="en-US"/>
            </a:p>
          </p:txBody>
        </p:sp>
        <p:sp>
          <p:nvSpPr>
            <p:cNvPr id="8" name="TextBox 8"/>
            <p:cNvSpPr txBox="1"/>
            <p:nvPr/>
          </p:nvSpPr>
          <p:spPr>
            <a:xfrm>
              <a:off x="0" y="-85725"/>
              <a:ext cx="1897323" cy="1633217"/>
            </a:xfrm>
            <a:prstGeom prst="rect">
              <a:avLst/>
            </a:prstGeom>
          </p:spPr>
          <p:txBody>
            <a:bodyPr lIns="50800" tIns="50800" rIns="50800" bIns="50800" rtlCol="0" anchor="ctr"/>
            <a:lstStyle/>
            <a:p>
              <a:pPr algn="ctr">
                <a:lnSpc>
                  <a:spcPts val="3437"/>
                </a:lnSpc>
              </a:pPr>
              <a:endParaRPr/>
            </a:p>
          </p:txBody>
        </p:sp>
      </p:grpSp>
      <p:sp>
        <p:nvSpPr>
          <p:cNvPr id="9" name="Freeform 9"/>
          <p:cNvSpPr/>
          <p:nvPr/>
        </p:nvSpPr>
        <p:spPr>
          <a:xfrm>
            <a:off x="-1770283" y="7784251"/>
            <a:ext cx="4431037" cy="2655442"/>
          </a:xfrm>
          <a:custGeom>
            <a:avLst/>
            <a:gdLst/>
            <a:ahLst/>
            <a:cxnLst/>
            <a:rect l="l" t="t" r="r" b="b"/>
            <a:pathLst>
              <a:path w="4431037" h="2655442">
                <a:moveTo>
                  <a:pt x="0" y="0"/>
                </a:moveTo>
                <a:lnTo>
                  <a:pt x="4431038" y="0"/>
                </a:lnTo>
                <a:lnTo>
                  <a:pt x="4431038" y="2655442"/>
                </a:lnTo>
                <a:lnTo>
                  <a:pt x="0" y="2655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15627245" y="7597779"/>
            <a:ext cx="4431037" cy="2655442"/>
          </a:xfrm>
          <a:custGeom>
            <a:avLst/>
            <a:gdLst/>
            <a:ahLst/>
            <a:cxnLst/>
            <a:rect l="l" t="t" r="r" b="b"/>
            <a:pathLst>
              <a:path w="4431037" h="2655442">
                <a:moveTo>
                  <a:pt x="0" y="0"/>
                </a:moveTo>
                <a:lnTo>
                  <a:pt x="4431038" y="0"/>
                </a:lnTo>
                <a:lnTo>
                  <a:pt x="4431038" y="2655442"/>
                </a:lnTo>
                <a:lnTo>
                  <a:pt x="0" y="2655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p:cNvSpPr txBox="1"/>
          <p:nvPr/>
        </p:nvSpPr>
        <p:spPr>
          <a:xfrm>
            <a:off x="1731300" y="3137720"/>
            <a:ext cx="4495215" cy="823570"/>
          </a:xfrm>
          <a:prstGeom prst="rect">
            <a:avLst/>
          </a:prstGeom>
        </p:spPr>
        <p:txBody>
          <a:bodyPr lIns="0" tIns="0" rIns="0" bIns="0" rtlCol="0" anchor="t">
            <a:spAutoFit/>
          </a:bodyPr>
          <a:lstStyle/>
          <a:p>
            <a:pPr>
              <a:lnSpc>
                <a:spcPts val="6248"/>
              </a:lnSpc>
            </a:pPr>
            <a:r>
              <a:rPr lang="en-US" sz="4165">
                <a:solidFill>
                  <a:srgbClr val="E2F4FF"/>
                </a:solidFill>
                <a:latin typeface="Academy"/>
              </a:rPr>
              <a:t>SAMANTHA B.</a:t>
            </a:r>
          </a:p>
        </p:txBody>
      </p:sp>
      <p:sp>
        <p:nvSpPr>
          <p:cNvPr id="12" name="TextBox 12"/>
          <p:cNvSpPr txBox="1"/>
          <p:nvPr/>
        </p:nvSpPr>
        <p:spPr>
          <a:xfrm>
            <a:off x="1772606" y="4126972"/>
            <a:ext cx="6627488" cy="4103042"/>
          </a:xfrm>
          <a:prstGeom prst="rect">
            <a:avLst/>
          </a:prstGeom>
        </p:spPr>
        <p:txBody>
          <a:bodyPr lIns="0" tIns="0" rIns="0" bIns="0" rtlCol="0" anchor="t">
            <a:spAutoFit/>
          </a:bodyPr>
          <a:lstStyle/>
          <a:p>
            <a:pPr>
              <a:lnSpc>
                <a:spcPts val="2728"/>
              </a:lnSpc>
            </a:pPr>
            <a:r>
              <a:rPr lang="en-US" sz="2728">
                <a:solidFill>
                  <a:srgbClr val="E2F4FF"/>
                </a:solidFill>
                <a:latin typeface="Courier Prime"/>
              </a:rPr>
              <a:t>Creating a complex Entity-Relationship Diagram (EERD) from scratch was challenging due to conceptualizing relationships between entities, determining attributes, and developing meaningful data. Overcoming challenges requires research, consultation, and iterative refinement of the design to meet efficiency and data integrity standards.</a:t>
            </a:r>
          </a:p>
        </p:txBody>
      </p:sp>
      <p:sp>
        <p:nvSpPr>
          <p:cNvPr id="13" name="TextBox 13"/>
          <p:cNvSpPr txBox="1"/>
          <p:nvPr/>
        </p:nvSpPr>
        <p:spPr>
          <a:xfrm>
            <a:off x="10072437" y="3137720"/>
            <a:ext cx="4495215" cy="823570"/>
          </a:xfrm>
          <a:prstGeom prst="rect">
            <a:avLst/>
          </a:prstGeom>
        </p:spPr>
        <p:txBody>
          <a:bodyPr lIns="0" tIns="0" rIns="0" bIns="0" rtlCol="0" anchor="t">
            <a:spAutoFit/>
          </a:bodyPr>
          <a:lstStyle/>
          <a:p>
            <a:pPr>
              <a:lnSpc>
                <a:spcPts val="6248"/>
              </a:lnSpc>
            </a:pPr>
            <a:r>
              <a:rPr lang="en-US" sz="4165">
                <a:solidFill>
                  <a:srgbClr val="E2F4FF"/>
                </a:solidFill>
                <a:latin typeface="Academy"/>
              </a:rPr>
              <a:t>KNOELLE G.</a:t>
            </a:r>
          </a:p>
        </p:txBody>
      </p:sp>
      <p:sp>
        <p:nvSpPr>
          <p:cNvPr id="14" name="TextBox 14"/>
          <p:cNvSpPr txBox="1"/>
          <p:nvPr/>
        </p:nvSpPr>
        <p:spPr>
          <a:xfrm>
            <a:off x="10128299" y="4294977"/>
            <a:ext cx="6303807" cy="3082698"/>
          </a:xfrm>
          <a:prstGeom prst="rect">
            <a:avLst/>
          </a:prstGeom>
        </p:spPr>
        <p:txBody>
          <a:bodyPr lIns="0" tIns="0" rIns="0" bIns="0" rtlCol="0" anchor="t">
            <a:spAutoFit/>
          </a:bodyPr>
          <a:lstStyle/>
          <a:p>
            <a:pPr>
              <a:lnSpc>
                <a:spcPts val="2728"/>
              </a:lnSpc>
            </a:pPr>
            <a:r>
              <a:rPr lang="en-US" sz="2728">
                <a:solidFill>
                  <a:srgbClr val="E2F4FF"/>
                </a:solidFill>
                <a:latin typeface="Courier Prime"/>
              </a:rPr>
              <a:t>My biggest challenge was when I was adding the data of the tables it didn't always work so I had to go back up and fix something. It was usually because a trigger wasn't working right so I had to go through and figure out which one it was and how to fix it.</a:t>
            </a:r>
          </a:p>
        </p:txBody>
      </p:sp>
    </p:spTree>
  </p:cSld>
  <p:clrMapOvr>
    <a:masterClrMapping/>
  </p:clrMapOvr>
  <p:transition spd="med">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41725"/>
        </a:solidFill>
        <a:effectLst/>
      </p:bgPr>
    </p:bg>
    <p:spTree>
      <p:nvGrpSpPr>
        <p:cNvPr id="1" name=""/>
        <p:cNvGrpSpPr/>
        <p:nvPr/>
      </p:nvGrpSpPr>
      <p:grpSpPr>
        <a:xfrm>
          <a:off x="0" y="0"/>
          <a:ext cx="0" cy="0"/>
          <a:chOff x="0" y="0"/>
          <a:chExt cx="0" cy="0"/>
        </a:xfrm>
      </p:grpSpPr>
      <p:grpSp>
        <p:nvGrpSpPr>
          <p:cNvPr id="2" name="Group 2"/>
          <p:cNvGrpSpPr/>
          <p:nvPr/>
        </p:nvGrpSpPr>
        <p:grpSpPr>
          <a:xfrm>
            <a:off x="-2979263" y="-27001"/>
            <a:ext cx="24246526" cy="10341001"/>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92F3B"/>
            </a:solidFill>
          </p:spPr>
          <p:txBody>
            <a:bodyPr/>
            <a:lstStyle/>
            <a:p>
              <a:endParaRPr lang="en-US"/>
            </a:p>
          </p:txBody>
        </p:sp>
      </p:grpSp>
      <p:grpSp>
        <p:nvGrpSpPr>
          <p:cNvPr id="4" name="Group 4"/>
          <p:cNvGrpSpPr/>
          <p:nvPr/>
        </p:nvGrpSpPr>
        <p:grpSpPr>
          <a:xfrm>
            <a:off x="-2198948" y="305799"/>
            <a:ext cx="22685897" cy="9675402"/>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6" name="Freeform 6"/>
          <p:cNvSpPr/>
          <p:nvPr/>
        </p:nvSpPr>
        <p:spPr>
          <a:xfrm>
            <a:off x="12114439" y="3516334"/>
            <a:ext cx="3554158" cy="4114800"/>
          </a:xfrm>
          <a:custGeom>
            <a:avLst/>
            <a:gdLst/>
            <a:ahLst/>
            <a:cxnLst/>
            <a:rect l="l" t="t" r="r" b="b"/>
            <a:pathLst>
              <a:path w="3554158" h="4114800">
                <a:moveTo>
                  <a:pt x="0" y="0"/>
                </a:moveTo>
                <a:lnTo>
                  <a:pt x="3554159" y="0"/>
                </a:lnTo>
                <a:lnTo>
                  <a:pt x="355415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3678862" y="2385895"/>
            <a:ext cx="10339206" cy="1287443"/>
          </a:xfrm>
          <a:prstGeom prst="rect">
            <a:avLst/>
          </a:prstGeom>
        </p:spPr>
        <p:txBody>
          <a:bodyPr lIns="0" tIns="0" rIns="0" bIns="0" rtlCol="0" anchor="t">
            <a:spAutoFit/>
          </a:bodyPr>
          <a:lstStyle/>
          <a:p>
            <a:pPr>
              <a:lnSpc>
                <a:spcPts val="3441"/>
              </a:lnSpc>
            </a:pPr>
            <a:r>
              <a:rPr lang="en-US" sz="2753">
                <a:solidFill>
                  <a:srgbClr val="041725"/>
                </a:solidFill>
                <a:latin typeface="Courier Prime"/>
              </a:rPr>
              <a:t>The database solution for </a:t>
            </a:r>
            <a:r>
              <a:rPr lang="en-US" sz="2753">
                <a:solidFill>
                  <a:srgbClr val="041725"/>
                </a:solidFill>
                <a:latin typeface="Courier Prime Bold"/>
              </a:rPr>
              <a:t>KGSB Clothing</a:t>
            </a:r>
            <a:r>
              <a:rPr lang="en-US" sz="2753">
                <a:solidFill>
                  <a:srgbClr val="041725"/>
                </a:solidFill>
                <a:latin typeface="Courier Prime"/>
              </a:rPr>
              <a:t> improves inventory management, customer tracking, and data integrity. </a:t>
            </a:r>
          </a:p>
        </p:txBody>
      </p:sp>
      <p:sp>
        <p:nvSpPr>
          <p:cNvPr id="8" name="TextBox 8"/>
          <p:cNvSpPr txBox="1"/>
          <p:nvPr/>
        </p:nvSpPr>
        <p:spPr>
          <a:xfrm>
            <a:off x="3678862" y="3978139"/>
            <a:ext cx="6249710" cy="2422038"/>
          </a:xfrm>
          <a:prstGeom prst="rect">
            <a:avLst/>
          </a:prstGeom>
        </p:spPr>
        <p:txBody>
          <a:bodyPr lIns="0" tIns="0" rIns="0" bIns="0" rtlCol="0" anchor="t">
            <a:spAutoFit/>
          </a:bodyPr>
          <a:lstStyle/>
          <a:p>
            <a:pPr>
              <a:lnSpc>
                <a:spcPts val="2799"/>
              </a:lnSpc>
            </a:pPr>
            <a:r>
              <a:rPr lang="en-US" sz="2799">
                <a:solidFill>
                  <a:srgbClr val="041725"/>
                </a:solidFill>
                <a:latin typeface="Academy"/>
              </a:rPr>
              <a:t>IT INCLUDES:</a:t>
            </a:r>
          </a:p>
          <a:p>
            <a:pPr marL="574649" lvl="1" indent="-287325">
              <a:lnSpc>
                <a:spcPts val="2661"/>
              </a:lnSpc>
              <a:buFont typeface="Arial"/>
              <a:buChar char="•"/>
            </a:pPr>
            <a:r>
              <a:rPr lang="en-US" sz="2661">
                <a:solidFill>
                  <a:srgbClr val="041725"/>
                </a:solidFill>
                <a:latin typeface="Courier Prime"/>
              </a:rPr>
              <a:t>centralized product catalog</a:t>
            </a:r>
          </a:p>
          <a:p>
            <a:pPr marL="574649" lvl="1" indent="-287325">
              <a:lnSpc>
                <a:spcPts val="2661"/>
              </a:lnSpc>
              <a:buFont typeface="Arial"/>
              <a:buChar char="•"/>
            </a:pPr>
            <a:r>
              <a:rPr lang="en-US" sz="2661">
                <a:solidFill>
                  <a:srgbClr val="041725"/>
                </a:solidFill>
                <a:latin typeface="Courier Prime"/>
              </a:rPr>
              <a:t>real-time inventory tracking</a:t>
            </a:r>
          </a:p>
          <a:p>
            <a:pPr marL="574649" lvl="1" indent="-287325">
              <a:lnSpc>
                <a:spcPts val="2661"/>
              </a:lnSpc>
              <a:buFont typeface="Arial"/>
              <a:buChar char="•"/>
            </a:pPr>
            <a:r>
              <a:rPr lang="en-US" sz="2661">
                <a:solidFill>
                  <a:srgbClr val="041725"/>
                </a:solidFill>
                <a:latin typeface="Courier Prime"/>
              </a:rPr>
              <a:t>detailed customer profiles</a:t>
            </a:r>
          </a:p>
          <a:p>
            <a:pPr marL="574649" lvl="1" indent="-287325">
              <a:lnSpc>
                <a:spcPts val="2661"/>
              </a:lnSpc>
              <a:buFont typeface="Arial"/>
              <a:buChar char="•"/>
            </a:pPr>
            <a:r>
              <a:rPr lang="en-US" sz="2661">
                <a:solidFill>
                  <a:srgbClr val="041725"/>
                </a:solidFill>
                <a:latin typeface="Courier Prime"/>
              </a:rPr>
              <a:t>order processing</a:t>
            </a:r>
          </a:p>
          <a:p>
            <a:pPr marL="574649" lvl="1" indent="-287325">
              <a:lnSpc>
                <a:spcPts val="2661"/>
              </a:lnSpc>
              <a:buFont typeface="Arial"/>
              <a:buChar char="•"/>
            </a:pPr>
            <a:r>
              <a:rPr lang="en-US" sz="2661">
                <a:solidFill>
                  <a:srgbClr val="041725"/>
                </a:solidFill>
                <a:latin typeface="Courier Prime"/>
              </a:rPr>
              <a:t>reporting functions</a:t>
            </a:r>
          </a:p>
          <a:p>
            <a:pPr algn="ctr">
              <a:lnSpc>
                <a:spcPts val="2661"/>
              </a:lnSpc>
            </a:pPr>
            <a:endParaRPr lang="en-US" sz="2661">
              <a:solidFill>
                <a:srgbClr val="041725"/>
              </a:solidFill>
              <a:latin typeface="Courier Prime"/>
            </a:endParaRPr>
          </a:p>
        </p:txBody>
      </p:sp>
      <p:sp>
        <p:nvSpPr>
          <p:cNvPr id="9" name="TextBox 9"/>
          <p:cNvSpPr txBox="1"/>
          <p:nvPr/>
        </p:nvSpPr>
        <p:spPr>
          <a:xfrm>
            <a:off x="3678862" y="6400177"/>
            <a:ext cx="8811357" cy="2146541"/>
          </a:xfrm>
          <a:prstGeom prst="rect">
            <a:avLst/>
          </a:prstGeom>
        </p:spPr>
        <p:txBody>
          <a:bodyPr lIns="0" tIns="0" rIns="0" bIns="0" rtlCol="0" anchor="t">
            <a:spAutoFit/>
          </a:bodyPr>
          <a:lstStyle/>
          <a:p>
            <a:pPr>
              <a:lnSpc>
                <a:spcPts val="2799"/>
              </a:lnSpc>
            </a:pPr>
            <a:r>
              <a:rPr lang="en-US" sz="2799">
                <a:solidFill>
                  <a:srgbClr val="041725"/>
                </a:solidFill>
                <a:latin typeface="Academy"/>
              </a:rPr>
              <a:t>OUR SOLUTION:</a:t>
            </a:r>
          </a:p>
          <a:p>
            <a:pPr>
              <a:lnSpc>
                <a:spcPts val="2799"/>
              </a:lnSpc>
            </a:pPr>
            <a:endParaRPr lang="en-US" sz="2799">
              <a:solidFill>
                <a:srgbClr val="041725"/>
              </a:solidFill>
              <a:latin typeface="Academy"/>
            </a:endParaRPr>
          </a:p>
          <a:p>
            <a:pPr marL="587023" lvl="1" indent="-293512">
              <a:lnSpc>
                <a:spcPts val="2718"/>
              </a:lnSpc>
              <a:buFont typeface="Arial"/>
              <a:buChar char="•"/>
            </a:pPr>
            <a:r>
              <a:rPr lang="en-US" sz="2718">
                <a:solidFill>
                  <a:srgbClr val="041725"/>
                </a:solidFill>
                <a:latin typeface="Courier Prime"/>
              </a:rPr>
              <a:t>optimizes operations</a:t>
            </a:r>
          </a:p>
          <a:p>
            <a:pPr marL="587023" lvl="1" indent="-293512">
              <a:lnSpc>
                <a:spcPts val="2718"/>
              </a:lnSpc>
              <a:buFont typeface="Arial"/>
              <a:buChar char="•"/>
            </a:pPr>
            <a:r>
              <a:rPr lang="en-US" sz="2718">
                <a:solidFill>
                  <a:srgbClr val="041725"/>
                </a:solidFill>
                <a:latin typeface="Courier Prime"/>
              </a:rPr>
              <a:t>enhances customer satisfaction</a:t>
            </a:r>
          </a:p>
          <a:p>
            <a:pPr marL="587023" lvl="1" indent="-293512">
              <a:lnSpc>
                <a:spcPts val="2718"/>
              </a:lnSpc>
              <a:buFont typeface="Arial"/>
              <a:buChar char="•"/>
            </a:pPr>
            <a:r>
              <a:rPr lang="en-US" sz="2718">
                <a:solidFill>
                  <a:srgbClr val="041725"/>
                </a:solidFill>
                <a:latin typeface="Courier Prime"/>
              </a:rPr>
              <a:t>drives growth in the retail market </a:t>
            </a:r>
          </a:p>
          <a:p>
            <a:pPr>
              <a:lnSpc>
                <a:spcPts val="2718"/>
              </a:lnSpc>
            </a:pPr>
            <a:r>
              <a:rPr lang="en-US" sz="2718">
                <a:solidFill>
                  <a:srgbClr val="041725"/>
                </a:solidFill>
                <a:latin typeface="Courier Prime"/>
              </a:rPr>
              <a:t>  (by ensuring data accuracy and security)</a:t>
            </a:r>
          </a:p>
        </p:txBody>
      </p:sp>
      <p:sp>
        <p:nvSpPr>
          <p:cNvPr id="10" name="TextBox 10"/>
          <p:cNvSpPr txBox="1"/>
          <p:nvPr/>
        </p:nvSpPr>
        <p:spPr>
          <a:xfrm>
            <a:off x="2619402" y="1323287"/>
            <a:ext cx="13049196" cy="1104900"/>
          </a:xfrm>
          <a:prstGeom prst="rect">
            <a:avLst/>
          </a:prstGeom>
        </p:spPr>
        <p:txBody>
          <a:bodyPr lIns="0" tIns="0" rIns="0" bIns="0" rtlCol="0" anchor="t">
            <a:spAutoFit/>
          </a:bodyPr>
          <a:lstStyle/>
          <a:p>
            <a:pPr algn="ctr">
              <a:lnSpc>
                <a:spcPts val="9000"/>
              </a:lnSpc>
              <a:spcBef>
                <a:spcPct val="0"/>
              </a:spcBef>
            </a:pPr>
            <a:r>
              <a:rPr lang="en-US" sz="6000">
                <a:solidFill>
                  <a:srgbClr val="041725"/>
                </a:solidFill>
                <a:latin typeface="Mokoto"/>
              </a:rPr>
              <a:t>SUMMARY</a:t>
            </a:r>
          </a:p>
        </p:txBody>
      </p:sp>
    </p:spTree>
  </p:cSld>
  <p:clrMapOvr>
    <a:masterClrMapping/>
  </p:clrMapOvr>
  <p:transition spd="med">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41725"/>
        </a:solidFill>
        <a:effectLst/>
      </p:bgPr>
    </p:bg>
    <p:spTree>
      <p:nvGrpSpPr>
        <p:cNvPr id="1" name=""/>
        <p:cNvGrpSpPr/>
        <p:nvPr/>
      </p:nvGrpSpPr>
      <p:grpSpPr>
        <a:xfrm>
          <a:off x="0" y="0"/>
          <a:ext cx="0" cy="0"/>
          <a:chOff x="0" y="0"/>
          <a:chExt cx="0" cy="0"/>
        </a:xfrm>
      </p:grpSpPr>
      <p:grpSp>
        <p:nvGrpSpPr>
          <p:cNvPr id="2" name="Group 2"/>
          <p:cNvGrpSpPr/>
          <p:nvPr/>
        </p:nvGrpSpPr>
        <p:grpSpPr>
          <a:xfrm>
            <a:off x="-635756" y="-4779847"/>
            <a:ext cx="20744400" cy="8847365"/>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92F3B"/>
            </a:solidFill>
          </p:spPr>
          <p:txBody>
            <a:bodyPr/>
            <a:lstStyle/>
            <a:p>
              <a:endParaRPr lang="en-US"/>
            </a:p>
          </p:txBody>
        </p:sp>
      </p:grpSp>
      <p:sp>
        <p:nvSpPr>
          <p:cNvPr id="4" name="Freeform 4"/>
          <p:cNvSpPr/>
          <p:nvPr/>
        </p:nvSpPr>
        <p:spPr>
          <a:xfrm>
            <a:off x="249544" y="6274620"/>
            <a:ext cx="4019318" cy="4114800"/>
          </a:xfrm>
          <a:custGeom>
            <a:avLst/>
            <a:gdLst/>
            <a:ahLst/>
            <a:cxnLst/>
            <a:rect l="l" t="t" r="r" b="b"/>
            <a:pathLst>
              <a:path w="4019318" h="4114800">
                <a:moveTo>
                  <a:pt x="0" y="0"/>
                </a:moveTo>
                <a:lnTo>
                  <a:pt x="4019319" y="0"/>
                </a:lnTo>
                <a:lnTo>
                  <a:pt x="401931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0" y="0"/>
            <a:ext cx="7247136" cy="10287000"/>
          </a:xfrm>
          <a:custGeom>
            <a:avLst/>
            <a:gdLst/>
            <a:ahLst/>
            <a:cxnLst/>
            <a:rect l="l" t="t" r="r" b="b"/>
            <a:pathLst>
              <a:path w="7247136" h="10287000">
                <a:moveTo>
                  <a:pt x="0" y="0"/>
                </a:moveTo>
                <a:lnTo>
                  <a:pt x="7247136" y="0"/>
                </a:lnTo>
                <a:lnTo>
                  <a:pt x="7247136" y="10287000"/>
                </a:lnTo>
                <a:lnTo>
                  <a:pt x="0" y="10287000"/>
                </a:lnTo>
                <a:lnTo>
                  <a:pt x="0" y="0"/>
                </a:lnTo>
                <a:close/>
              </a:path>
            </a:pathLst>
          </a:custGeom>
          <a:blipFill>
            <a:blip r:embed="rId4"/>
            <a:stretch>
              <a:fillRect l="-37366"/>
            </a:stretch>
          </a:blipFill>
        </p:spPr>
        <p:txBody>
          <a:bodyPr/>
          <a:lstStyle/>
          <a:p>
            <a:endParaRPr lang="en-US"/>
          </a:p>
        </p:txBody>
      </p:sp>
      <p:sp>
        <p:nvSpPr>
          <p:cNvPr id="6" name="TextBox 6"/>
          <p:cNvSpPr txBox="1"/>
          <p:nvPr/>
        </p:nvSpPr>
        <p:spPr>
          <a:xfrm>
            <a:off x="7913521" y="4487297"/>
            <a:ext cx="9730879" cy="3167769"/>
          </a:xfrm>
          <a:prstGeom prst="rect">
            <a:avLst/>
          </a:prstGeom>
        </p:spPr>
        <p:txBody>
          <a:bodyPr lIns="0" tIns="0" rIns="0" bIns="0" rtlCol="0" anchor="t">
            <a:spAutoFit/>
          </a:bodyPr>
          <a:lstStyle/>
          <a:p>
            <a:pPr marL="724660" lvl="1" indent="-362330">
              <a:lnSpc>
                <a:spcPts val="5034"/>
              </a:lnSpc>
              <a:buFont typeface="Arial"/>
              <a:buChar char="•"/>
            </a:pPr>
            <a:r>
              <a:rPr lang="en-US" sz="3356" spc="-167">
                <a:solidFill>
                  <a:srgbClr val="FFFFFF"/>
                </a:solidFill>
                <a:latin typeface="Courier Prime Bold"/>
              </a:rPr>
              <a:t>Database design fundamentals</a:t>
            </a:r>
          </a:p>
          <a:p>
            <a:pPr marL="724660" lvl="1" indent="-362330">
              <a:lnSpc>
                <a:spcPts val="5034"/>
              </a:lnSpc>
              <a:buFont typeface="Arial"/>
              <a:buChar char="•"/>
            </a:pPr>
            <a:r>
              <a:rPr lang="en-US" sz="3356" spc="-167">
                <a:solidFill>
                  <a:srgbClr val="FFFFFF"/>
                </a:solidFill>
                <a:latin typeface="Courier Prime Bold"/>
              </a:rPr>
              <a:t>Gaining hands-on experience</a:t>
            </a:r>
          </a:p>
          <a:p>
            <a:pPr marL="724660" lvl="1" indent="-362330">
              <a:lnSpc>
                <a:spcPts val="5034"/>
              </a:lnSpc>
              <a:buFont typeface="Arial"/>
              <a:buChar char="•"/>
            </a:pPr>
            <a:r>
              <a:rPr lang="en-US" sz="3356" spc="-167">
                <a:solidFill>
                  <a:srgbClr val="FFFFFF"/>
                </a:solidFill>
                <a:latin typeface="Courier Prime Bold"/>
              </a:rPr>
              <a:t>Developing problem-solving skills</a:t>
            </a:r>
          </a:p>
          <a:p>
            <a:pPr marL="724660" lvl="1" indent="-362330">
              <a:lnSpc>
                <a:spcPts val="5034"/>
              </a:lnSpc>
              <a:buFont typeface="Arial"/>
              <a:buChar char="•"/>
            </a:pPr>
            <a:r>
              <a:rPr lang="en-US" sz="3356" spc="-167">
                <a:solidFill>
                  <a:srgbClr val="FFFFFF"/>
                </a:solidFill>
                <a:latin typeface="Courier Prime Bold"/>
              </a:rPr>
              <a:t>Exercising creativity in data modeling</a:t>
            </a:r>
          </a:p>
          <a:p>
            <a:pPr marL="724660" lvl="1" indent="-362330">
              <a:lnSpc>
                <a:spcPts val="5034"/>
              </a:lnSpc>
              <a:buFont typeface="Arial"/>
              <a:buChar char="•"/>
            </a:pPr>
            <a:r>
              <a:rPr lang="en-US" sz="3356" spc="-167">
                <a:solidFill>
                  <a:srgbClr val="FFFFFF"/>
                </a:solidFill>
                <a:latin typeface="Courier Prime Bold"/>
              </a:rPr>
              <a:t>Project management techniques</a:t>
            </a:r>
          </a:p>
        </p:txBody>
      </p:sp>
      <p:sp>
        <p:nvSpPr>
          <p:cNvPr id="7" name="TextBox 7"/>
          <p:cNvSpPr txBox="1"/>
          <p:nvPr/>
        </p:nvSpPr>
        <p:spPr>
          <a:xfrm>
            <a:off x="7913521" y="1047750"/>
            <a:ext cx="8309343" cy="2160969"/>
          </a:xfrm>
          <a:prstGeom prst="rect">
            <a:avLst/>
          </a:prstGeom>
        </p:spPr>
        <p:txBody>
          <a:bodyPr lIns="0" tIns="0" rIns="0" bIns="0" rtlCol="0" anchor="t">
            <a:spAutoFit/>
          </a:bodyPr>
          <a:lstStyle/>
          <a:p>
            <a:pPr>
              <a:lnSpc>
                <a:spcPts val="8406"/>
              </a:lnSpc>
            </a:pPr>
            <a:r>
              <a:rPr lang="en-US" sz="7310">
                <a:solidFill>
                  <a:srgbClr val="FFFFFF"/>
                </a:solidFill>
                <a:latin typeface="Mokoto"/>
              </a:rPr>
              <a:t>What we learned...</a:t>
            </a:r>
          </a:p>
        </p:txBody>
      </p:sp>
      <p:grpSp>
        <p:nvGrpSpPr>
          <p:cNvPr id="8" name="Group 8"/>
          <p:cNvGrpSpPr/>
          <p:nvPr/>
        </p:nvGrpSpPr>
        <p:grpSpPr>
          <a:xfrm>
            <a:off x="10173523" y="8332020"/>
            <a:ext cx="5210874" cy="1683294"/>
            <a:chOff x="0" y="0"/>
            <a:chExt cx="6947832" cy="2244392"/>
          </a:xfrm>
        </p:grpSpPr>
        <p:grpSp>
          <p:nvGrpSpPr>
            <p:cNvPr id="9" name="Group 9"/>
            <p:cNvGrpSpPr/>
            <p:nvPr/>
          </p:nvGrpSpPr>
          <p:grpSpPr>
            <a:xfrm>
              <a:off x="0" y="75089"/>
              <a:ext cx="2169303" cy="216930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95448"/>
              </a:solidFill>
            </p:spPr>
            <p:txBody>
              <a:bodyPr/>
              <a:lstStyle/>
              <a:p>
                <a:endParaRPr lang="en-US"/>
              </a:p>
            </p:txBody>
          </p:sp>
          <p:sp>
            <p:nvSpPr>
              <p:cNvPr id="11" name="TextBox 11"/>
              <p:cNvSpPr txBox="1"/>
              <p:nvPr/>
            </p:nvSpPr>
            <p:spPr>
              <a:xfrm>
                <a:off x="76200" y="9525"/>
                <a:ext cx="660400" cy="727075"/>
              </a:xfrm>
              <a:prstGeom prst="rect">
                <a:avLst/>
              </a:prstGeom>
            </p:spPr>
            <p:txBody>
              <a:bodyPr lIns="50800" tIns="50800" rIns="50800" bIns="50800" rtlCol="0" anchor="ctr"/>
              <a:lstStyle/>
              <a:p>
                <a:pPr algn="ctr">
                  <a:lnSpc>
                    <a:spcPts val="2530"/>
                  </a:lnSpc>
                </a:pPr>
                <a:endParaRPr/>
              </a:p>
            </p:txBody>
          </p:sp>
        </p:grpSp>
        <p:grpSp>
          <p:nvGrpSpPr>
            <p:cNvPr id="12" name="Group 12"/>
            <p:cNvGrpSpPr/>
            <p:nvPr/>
          </p:nvGrpSpPr>
          <p:grpSpPr>
            <a:xfrm>
              <a:off x="0" y="0"/>
              <a:ext cx="2169303" cy="216930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4" name="TextBox 14"/>
              <p:cNvSpPr txBox="1"/>
              <p:nvPr/>
            </p:nvSpPr>
            <p:spPr>
              <a:xfrm>
                <a:off x="76200" y="9525"/>
                <a:ext cx="660400" cy="727075"/>
              </a:xfrm>
              <a:prstGeom prst="rect">
                <a:avLst/>
              </a:prstGeom>
            </p:spPr>
            <p:txBody>
              <a:bodyPr lIns="50800" tIns="50800" rIns="50800" bIns="50800" rtlCol="0" anchor="ctr"/>
              <a:lstStyle/>
              <a:p>
                <a:pPr algn="ctr">
                  <a:lnSpc>
                    <a:spcPts val="2530"/>
                  </a:lnSpc>
                </a:pPr>
                <a:endParaRPr/>
              </a:p>
            </p:txBody>
          </p:sp>
        </p:grpSp>
        <p:grpSp>
          <p:nvGrpSpPr>
            <p:cNvPr id="15" name="Group 15"/>
            <p:cNvGrpSpPr/>
            <p:nvPr/>
          </p:nvGrpSpPr>
          <p:grpSpPr>
            <a:xfrm>
              <a:off x="56072" y="112144"/>
              <a:ext cx="2057159" cy="205715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r="-4129" b="-4129"/>
                </a:stretch>
              </a:blipFill>
            </p:spPr>
            <p:txBody>
              <a:bodyPr/>
              <a:lstStyle/>
              <a:p>
                <a:endParaRPr lang="en-US"/>
              </a:p>
            </p:txBody>
          </p:sp>
        </p:grpSp>
        <p:sp>
          <p:nvSpPr>
            <p:cNvPr id="17" name="TextBox 17"/>
            <p:cNvSpPr txBox="1"/>
            <p:nvPr/>
          </p:nvSpPr>
          <p:spPr>
            <a:xfrm>
              <a:off x="2395753" y="509381"/>
              <a:ext cx="4552079" cy="1245271"/>
            </a:xfrm>
            <a:prstGeom prst="rect">
              <a:avLst/>
            </a:prstGeom>
          </p:spPr>
          <p:txBody>
            <a:bodyPr lIns="0" tIns="0" rIns="0" bIns="0" rtlCol="0" anchor="t">
              <a:spAutoFit/>
            </a:bodyPr>
            <a:lstStyle/>
            <a:p>
              <a:pPr>
                <a:lnSpc>
                  <a:spcPts val="3798"/>
                </a:lnSpc>
              </a:pPr>
              <a:r>
                <a:rPr lang="en-US" sz="2713">
                  <a:solidFill>
                    <a:srgbClr val="FFFFFF"/>
                  </a:solidFill>
                  <a:latin typeface="Rubik Semi-Bold"/>
                </a:rPr>
                <a:t>Knoelle Grassi &amp; Samantha Bentley</a:t>
              </a:r>
            </a:p>
          </p:txBody>
        </p:sp>
      </p:grpSp>
    </p:spTree>
  </p:cSld>
  <p:clrMapOvr>
    <a:masterClrMapping/>
  </p:clrMapOvr>
  <p:transition spd="med">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1725"/>
        </a:solidFill>
        <a:effectLst/>
      </p:bgPr>
    </p:bg>
    <p:spTree>
      <p:nvGrpSpPr>
        <p:cNvPr id="1" name=""/>
        <p:cNvGrpSpPr/>
        <p:nvPr/>
      </p:nvGrpSpPr>
      <p:grpSpPr>
        <a:xfrm>
          <a:off x="0" y="0"/>
          <a:ext cx="0" cy="0"/>
          <a:chOff x="0" y="0"/>
          <a:chExt cx="0" cy="0"/>
        </a:xfrm>
      </p:grpSpPr>
      <p:grpSp>
        <p:nvGrpSpPr>
          <p:cNvPr id="2" name="Group 2"/>
          <p:cNvGrpSpPr/>
          <p:nvPr/>
        </p:nvGrpSpPr>
        <p:grpSpPr>
          <a:xfrm>
            <a:off x="247144" y="3823296"/>
            <a:ext cx="8711983" cy="5404610"/>
            <a:chOff x="0" y="0"/>
            <a:chExt cx="6827351" cy="4235450"/>
          </a:xfrm>
        </p:grpSpPr>
        <p:sp>
          <p:nvSpPr>
            <p:cNvPr id="3" name="Freeform 3"/>
            <p:cNvSpPr/>
            <p:nvPr/>
          </p:nvSpPr>
          <p:spPr>
            <a:xfrm>
              <a:off x="0" y="0"/>
              <a:ext cx="6827351" cy="4235450"/>
            </a:xfrm>
            <a:custGeom>
              <a:avLst/>
              <a:gdLst/>
              <a:ahLst/>
              <a:cxnLst/>
              <a:rect l="l" t="t" r="r" b="b"/>
              <a:pathLst>
                <a:path w="6827351" h="4235450">
                  <a:moveTo>
                    <a:pt x="6827351" y="4235450"/>
                  </a:moveTo>
                  <a:lnTo>
                    <a:pt x="0" y="3696970"/>
                  </a:lnTo>
                  <a:lnTo>
                    <a:pt x="0" y="0"/>
                  </a:lnTo>
                  <a:lnTo>
                    <a:pt x="6827351" y="538480"/>
                  </a:lnTo>
                  <a:close/>
                </a:path>
              </a:pathLst>
            </a:custGeom>
            <a:solidFill>
              <a:srgbClr val="FFFFFF"/>
            </a:solidFill>
            <a:ln w="12700">
              <a:solidFill>
                <a:srgbClr val="000000"/>
              </a:solidFill>
            </a:ln>
          </p:spPr>
          <p:txBody>
            <a:bodyPr/>
            <a:lstStyle/>
            <a:p>
              <a:endParaRPr lang="en-US"/>
            </a:p>
          </p:txBody>
        </p:sp>
      </p:grpSp>
      <p:grpSp>
        <p:nvGrpSpPr>
          <p:cNvPr id="4" name="Group 4"/>
          <p:cNvGrpSpPr/>
          <p:nvPr/>
        </p:nvGrpSpPr>
        <p:grpSpPr>
          <a:xfrm>
            <a:off x="247144" y="3369601"/>
            <a:ext cx="8285880" cy="5404610"/>
            <a:chOff x="0" y="0"/>
            <a:chExt cx="6493425" cy="4235450"/>
          </a:xfrm>
        </p:grpSpPr>
        <p:sp>
          <p:nvSpPr>
            <p:cNvPr id="5" name="Freeform 5"/>
            <p:cNvSpPr/>
            <p:nvPr/>
          </p:nvSpPr>
          <p:spPr>
            <a:xfrm>
              <a:off x="0" y="0"/>
              <a:ext cx="6493425" cy="4235450"/>
            </a:xfrm>
            <a:custGeom>
              <a:avLst/>
              <a:gdLst/>
              <a:ahLst/>
              <a:cxnLst/>
              <a:rect l="l" t="t" r="r" b="b"/>
              <a:pathLst>
                <a:path w="6493425" h="4235450">
                  <a:moveTo>
                    <a:pt x="6493425" y="4235450"/>
                  </a:moveTo>
                  <a:lnTo>
                    <a:pt x="0" y="3696970"/>
                  </a:lnTo>
                  <a:lnTo>
                    <a:pt x="0" y="0"/>
                  </a:lnTo>
                  <a:lnTo>
                    <a:pt x="6493425" y="538480"/>
                  </a:lnTo>
                  <a:close/>
                </a:path>
              </a:pathLst>
            </a:custGeom>
            <a:solidFill>
              <a:srgbClr val="944852"/>
            </a:solidFill>
            <a:ln w="12700">
              <a:solidFill>
                <a:srgbClr val="000000"/>
              </a:solidFill>
            </a:ln>
          </p:spPr>
          <p:txBody>
            <a:bodyPr/>
            <a:lstStyle/>
            <a:p>
              <a:endParaRPr lang="en-US"/>
            </a:p>
          </p:txBody>
        </p:sp>
      </p:grpSp>
      <p:grpSp>
        <p:nvGrpSpPr>
          <p:cNvPr id="6" name="Group 6"/>
          <p:cNvGrpSpPr/>
          <p:nvPr/>
        </p:nvGrpSpPr>
        <p:grpSpPr>
          <a:xfrm>
            <a:off x="247144" y="2942584"/>
            <a:ext cx="7743399" cy="5404610"/>
            <a:chOff x="0" y="0"/>
            <a:chExt cx="6068297" cy="4235450"/>
          </a:xfrm>
        </p:grpSpPr>
        <p:sp>
          <p:nvSpPr>
            <p:cNvPr id="7" name="Freeform 7"/>
            <p:cNvSpPr/>
            <p:nvPr/>
          </p:nvSpPr>
          <p:spPr>
            <a:xfrm>
              <a:off x="0" y="0"/>
              <a:ext cx="6068297" cy="4235450"/>
            </a:xfrm>
            <a:custGeom>
              <a:avLst/>
              <a:gdLst/>
              <a:ahLst/>
              <a:cxnLst/>
              <a:rect l="l" t="t" r="r" b="b"/>
              <a:pathLst>
                <a:path w="6068297" h="4235450">
                  <a:moveTo>
                    <a:pt x="6068297" y="4235450"/>
                  </a:moveTo>
                  <a:lnTo>
                    <a:pt x="0" y="3696970"/>
                  </a:lnTo>
                  <a:lnTo>
                    <a:pt x="0" y="0"/>
                  </a:lnTo>
                  <a:lnTo>
                    <a:pt x="6068297" y="538480"/>
                  </a:lnTo>
                  <a:close/>
                </a:path>
              </a:pathLst>
            </a:custGeom>
            <a:blipFill>
              <a:blip r:embed="rId3"/>
              <a:stretch>
                <a:fillRect l="-4273" t="-39541" r="-8455" b="-21969"/>
              </a:stretch>
            </a:blipFill>
          </p:spPr>
          <p:txBody>
            <a:bodyPr/>
            <a:lstStyle/>
            <a:p>
              <a:endParaRPr lang="en-US"/>
            </a:p>
          </p:txBody>
        </p:sp>
      </p:grpSp>
      <p:sp>
        <p:nvSpPr>
          <p:cNvPr id="8" name="Freeform 8"/>
          <p:cNvSpPr/>
          <p:nvPr/>
        </p:nvSpPr>
        <p:spPr>
          <a:xfrm>
            <a:off x="3603050" y="497020"/>
            <a:ext cx="2577257" cy="2065027"/>
          </a:xfrm>
          <a:custGeom>
            <a:avLst/>
            <a:gdLst/>
            <a:ahLst/>
            <a:cxnLst/>
            <a:rect l="l" t="t" r="r" b="b"/>
            <a:pathLst>
              <a:path w="2577257" h="2065027">
                <a:moveTo>
                  <a:pt x="0" y="0"/>
                </a:moveTo>
                <a:lnTo>
                  <a:pt x="2577257" y="0"/>
                </a:lnTo>
                <a:lnTo>
                  <a:pt x="2577257" y="2065028"/>
                </a:lnTo>
                <a:lnTo>
                  <a:pt x="0" y="2065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flipH="1">
            <a:off x="5636774" y="877557"/>
            <a:ext cx="2577257" cy="2065027"/>
          </a:xfrm>
          <a:custGeom>
            <a:avLst/>
            <a:gdLst/>
            <a:ahLst/>
            <a:cxnLst/>
            <a:rect l="l" t="t" r="r" b="b"/>
            <a:pathLst>
              <a:path w="2577257" h="2065027">
                <a:moveTo>
                  <a:pt x="2577257" y="0"/>
                </a:moveTo>
                <a:lnTo>
                  <a:pt x="0" y="0"/>
                </a:lnTo>
                <a:lnTo>
                  <a:pt x="0" y="2065027"/>
                </a:lnTo>
                <a:lnTo>
                  <a:pt x="2577257" y="2065027"/>
                </a:lnTo>
                <a:lnTo>
                  <a:pt x="2577257"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flipV="1">
            <a:off x="414326" y="497020"/>
            <a:ext cx="2577257" cy="2065027"/>
          </a:xfrm>
          <a:custGeom>
            <a:avLst/>
            <a:gdLst/>
            <a:ahLst/>
            <a:cxnLst/>
            <a:rect l="l" t="t" r="r" b="b"/>
            <a:pathLst>
              <a:path w="2577257" h="2065027">
                <a:moveTo>
                  <a:pt x="0" y="2065028"/>
                </a:moveTo>
                <a:lnTo>
                  <a:pt x="2577257" y="2065028"/>
                </a:lnTo>
                <a:lnTo>
                  <a:pt x="2577257" y="0"/>
                </a:lnTo>
                <a:lnTo>
                  <a:pt x="0" y="0"/>
                </a:lnTo>
                <a:lnTo>
                  <a:pt x="0" y="2065028"/>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flipH="1" flipV="1">
            <a:off x="2314421" y="1028700"/>
            <a:ext cx="2577257" cy="2065027"/>
          </a:xfrm>
          <a:custGeom>
            <a:avLst/>
            <a:gdLst/>
            <a:ahLst/>
            <a:cxnLst/>
            <a:rect l="l" t="t" r="r" b="b"/>
            <a:pathLst>
              <a:path w="2577257" h="2065027">
                <a:moveTo>
                  <a:pt x="2577257" y="2065027"/>
                </a:moveTo>
                <a:lnTo>
                  <a:pt x="0" y="2065027"/>
                </a:lnTo>
                <a:lnTo>
                  <a:pt x="0" y="0"/>
                </a:lnTo>
                <a:lnTo>
                  <a:pt x="2577257" y="0"/>
                </a:lnTo>
                <a:lnTo>
                  <a:pt x="2577257" y="2065027"/>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8959127" y="1453334"/>
            <a:ext cx="7794045" cy="1254314"/>
          </a:xfrm>
          <a:prstGeom prst="rect">
            <a:avLst/>
          </a:prstGeom>
        </p:spPr>
        <p:txBody>
          <a:bodyPr lIns="0" tIns="0" rIns="0" bIns="0" rtlCol="0" anchor="t">
            <a:spAutoFit/>
          </a:bodyPr>
          <a:lstStyle/>
          <a:p>
            <a:pPr>
              <a:lnSpc>
                <a:spcPts val="10055"/>
              </a:lnSpc>
            </a:pPr>
            <a:r>
              <a:rPr lang="en-US" sz="7735">
                <a:solidFill>
                  <a:srgbClr val="FFFFFF"/>
                </a:solidFill>
                <a:latin typeface="Mokoto"/>
              </a:rPr>
              <a:t>PROBLEMS</a:t>
            </a:r>
          </a:p>
        </p:txBody>
      </p:sp>
      <p:sp>
        <p:nvSpPr>
          <p:cNvPr id="13" name="TextBox 13"/>
          <p:cNvSpPr txBox="1"/>
          <p:nvPr/>
        </p:nvSpPr>
        <p:spPr>
          <a:xfrm>
            <a:off x="9458584" y="3139130"/>
            <a:ext cx="6795130" cy="1729069"/>
          </a:xfrm>
          <a:prstGeom prst="rect">
            <a:avLst/>
          </a:prstGeom>
        </p:spPr>
        <p:txBody>
          <a:bodyPr lIns="0" tIns="0" rIns="0" bIns="0" rtlCol="0" anchor="t">
            <a:spAutoFit/>
          </a:bodyPr>
          <a:lstStyle/>
          <a:p>
            <a:pPr>
              <a:lnSpc>
                <a:spcPts val="3437"/>
              </a:lnSpc>
            </a:pPr>
            <a:r>
              <a:rPr lang="en-US" sz="2291">
                <a:solidFill>
                  <a:srgbClr val="FFFFFF">
                    <a:alpha val="80000"/>
                  </a:srgbClr>
                </a:solidFill>
                <a:latin typeface="Courier Prime"/>
              </a:rPr>
              <a:t>Inaccurate stock levels</a:t>
            </a:r>
          </a:p>
          <a:p>
            <a:pPr>
              <a:lnSpc>
                <a:spcPts val="3437"/>
              </a:lnSpc>
            </a:pPr>
            <a:r>
              <a:rPr lang="en-US" sz="2291">
                <a:solidFill>
                  <a:srgbClr val="FFFFFF">
                    <a:alpha val="80000"/>
                  </a:srgbClr>
                </a:solidFill>
                <a:latin typeface="Courier Prime"/>
              </a:rPr>
              <a:t>Inefficient replenishment processes</a:t>
            </a:r>
          </a:p>
          <a:p>
            <a:pPr>
              <a:lnSpc>
                <a:spcPts val="3437"/>
              </a:lnSpc>
            </a:pPr>
            <a:r>
              <a:rPr lang="en-US" sz="2291">
                <a:solidFill>
                  <a:srgbClr val="FFFFFF">
                    <a:alpha val="80000"/>
                  </a:srgbClr>
                </a:solidFill>
                <a:latin typeface="Courier Prime"/>
              </a:rPr>
              <a:t>Difficulty managing returns</a:t>
            </a:r>
          </a:p>
          <a:p>
            <a:pPr>
              <a:lnSpc>
                <a:spcPts val="3437"/>
              </a:lnSpc>
            </a:pPr>
            <a:endParaRPr lang="en-US" sz="2291">
              <a:solidFill>
                <a:srgbClr val="FFFFFF">
                  <a:alpha val="80000"/>
                </a:srgbClr>
              </a:solidFill>
              <a:latin typeface="Courier Prime"/>
            </a:endParaRPr>
          </a:p>
        </p:txBody>
      </p:sp>
      <p:sp>
        <p:nvSpPr>
          <p:cNvPr id="14" name="TextBox 14"/>
          <p:cNvSpPr txBox="1"/>
          <p:nvPr/>
        </p:nvSpPr>
        <p:spPr>
          <a:xfrm>
            <a:off x="9458584" y="2617105"/>
            <a:ext cx="6546154" cy="596399"/>
          </a:xfrm>
          <a:prstGeom prst="rect">
            <a:avLst/>
          </a:prstGeom>
        </p:spPr>
        <p:txBody>
          <a:bodyPr lIns="0" tIns="0" rIns="0" bIns="0" rtlCol="0" anchor="t">
            <a:spAutoFit/>
          </a:bodyPr>
          <a:lstStyle/>
          <a:p>
            <a:pPr marL="0" lvl="0" indent="0">
              <a:lnSpc>
                <a:spcPts val="4402"/>
              </a:lnSpc>
              <a:spcBef>
                <a:spcPct val="0"/>
              </a:spcBef>
            </a:pPr>
            <a:r>
              <a:rPr lang="en-US" sz="3144">
                <a:solidFill>
                  <a:srgbClr val="FFFFFF"/>
                </a:solidFill>
                <a:latin typeface="Academy"/>
              </a:rPr>
              <a:t>INVENTORY CHALLENGES:</a:t>
            </a:r>
          </a:p>
        </p:txBody>
      </p:sp>
      <p:sp>
        <p:nvSpPr>
          <p:cNvPr id="15" name="TextBox 15"/>
          <p:cNvSpPr txBox="1"/>
          <p:nvPr/>
        </p:nvSpPr>
        <p:spPr>
          <a:xfrm>
            <a:off x="9458584" y="4769263"/>
            <a:ext cx="6546154" cy="596399"/>
          </a:xfrm>
          <a:prstGeom prst="rect">
            <a:avLst/>
          </a:prstGeom>
        </p:spPr>
        <p:txBody>
          <a:bodyPr lIns="0" tIns="0" rIns="0" bIns="0" rtlCol="0" anchor="t">
            <a:spAutoFit/>
          </a:bodyPr>
          <a:lstStyle/>
          <a:p>
            <a:pPr marL="0" lvl="0" indent="0">
              <a:lnSpc>
                <a:spcPts val="4402"/>
              </a:lnSpc>
              <a:spcBef>
                <a:spcPct val="0"/>
              </a:spcBef>
            </a:pPr>
            <a:r>
              <a:rPr lang="en-US" sz="3144">
                <a:solidFill>
                  <a:srgbClr val="FFFFFF"/>
                </a:solidFill>
                <a:latin typeface="Academy"/>
              </a:rPr>
              <a:t>CUSTOMER DATA ISSUES:</a:t>
            </a:r>
          </a:p>
        </p:txBody>
      </p:sp>
      <p:sp>
        <p:nvSpPr>
          <p:cNvPr id="16" name="TextBox 16"/>
          <p:cNvSpPr txBox="1"/>
          <p:nvPr/>
        </p:nvSpPr>
        <p:spPr>
          <a:xfrm>
            <a:off x="9458584" y="6921422"/>
            <a:ext cx="6546154" cy="596399"/>
          </a:xfrm>
          <a:prstGeom prst="rect">
            <a:avLst/>
          </a:prstGeom>
        </p:spPr>
        <p:txBody>
          <a:bodyPr lIns="0" tIns="0" rIns="0" bIns="0" rtlCol="0" anchor="t">
            <a:spAutoFit/>
          </a:bodyPr>
          <a:lstStyle/>
          <a:p>
            <a:pPr marL="0" lvl="0" indent="0">
              <a:lnSpc>
                <a:spcPts val="4402"/>
              </a:lnSpc>
              <a:spcBef>
                <a:spcPct val="0"/>
              </a:spcBef>
            </a:pPr>
            <a:r>
              <a:rPr lang="en-US" sz="3144">
                <a:solidFill>
                  <a:srgbClr val="FFFFFF"/>
                </a:solidFill>
                <a:latin typeface="Academy"/>
              </a:rPr>
              <a:t>DATA STRUGGLES:</a:t>
            </a:r>
          </a:p>
        </p:txBody>
      </p:sp>
      <p:sp>
        <p:nvSpPr>
          <p:cNvPr id="17" name="TextBox 17"/>
          <p:cNvSpPr txBox="1"/>
          <p:nvPr/>
        </p:nvSpPr>
        <p:spPr>
          <a:xfrm>
            <a:off x="9458584" y="5291289"/>
            <a:ext cx="6795130" cy="1729069"/>
          </a:xfrm>
          <a:prstGeom prst="rect">
            <a:avLst/>
          </a:prstGeom>
        </p:spPr>
        <p:txBody>
          <a:bodyPr lIns="0" tIns="0" rIns="0" bIns="0" rtlCol="0" anchor="t">
            <a:spAutoFit/>
          </a:bodyPr>
          <a:lstStyle/>
          <a:p>
            <a:pPr>
              <a:lnSpc>
                <a:spcPts val="3437"/>
              </a:lnSpc>
            </a:pPr>
            <a:r>
              <a:rPr lang="en-US" sz="2291">
                <a:solidFill>
                  <a:srgbClr val="FFFFFF">
                    <a:alpha val="80000"/>
                  </a:srgbClr>
                </a:solidFill>
                <a:latin typeface="Courier Prime"/>
              </a:rPr>
              <a:t>Disorganized customer profiles</a:t>
            </a:r>
          </a:p>
          <a:p>
            <a:pPr>
              <a:lnSpc>
                <a:spcPts val="3437"/>
              </a:lnSpc>
            </a:pPr>
            <a:r>
              <a:rPr lang="en-US" sz="2291">
                <a:solidFill>
                  <a:srgbClr val="FFFFFF">
                    <a:alpha val="80000"/>
                  </a:srgbClr>
                </a:solidFill>
                <a:latin typeface="Courier Prime"/>
              </a:rPr>
              <a:t>Scattered purchase history</a:t>
            </a:r>
          </a:p>
          <a:p>
            <a:pPr>
              <a:lnSpc>
                <a:spcPts val="3437"/>
              </a:lnSpc>
            </a:pPr>
            <a:r>
              <a:rPr lang="en-US" sz="2291">
                <a:solidFill>
                  <a:srgbClr val="FFFFFF">
                    <a:alpha val="80000"/>
                  </a:srgbClr>
                </a:solidFill>
                <a:latin typeface="Courier Prime"/>
              </a:rPr>
              <a:t>Lack of key details</a:t>
            </a:r>
          </a:p>
          <a:p>
            <a:pPr>
              <a:lnSpc>
                <a:spcPts val="3437"/>
              </a:lnSpc>
            </a:pPr>
            <a:endParaRPr lang="en-US" sz="2291">
              <a:solidFill>
                <a:srgbClr val="FFFFFF">
                  <a:alpha val="80000"/>
                </a:srgbClr>
              </a:solidFill>
              <a:latin typeface="Courier Prime"/>
            </a:endParaRPr>
          </a:p>
        </p:txBody>
      </p:sp>
      <p:sp>
        <p:nvSpPr>
          <p:cNvPr id="18" name="TextBox 18"/>
          <p:cNvSpPr txBox="1"/>
          <p:nvPr/>
        </p:nvSpPr>
        <p:spPr>
          <a:xfrm>
            <a:off x="9458584" y="7443447"/>
            <a:ext cx="6795130" cy="1729069"/>
          </a:xfrm>
          <a:prstGeom prst="rect">
            <a:avLst/>
          </a:prstGeom>
        </p:spPr>
        <p:txBody>
          <a:bodyPr lIns="0" tIns="0" rIns="0" bIns="0" rtlCol="0" anchor="t">
            <a:spAutoFit/>
          </a:bodyPr>
          <a:lstStyle/>
          <a:p>
            <a:pPr>
              <a:lnSpc>
                <a:spcPts val="3437"/>
              </a:lnSpc>
            </a:pPr>
            <a:r>
              <a:rPr lang="en-US" sz="2291">
                <a:solidFill>
                  <a:srgbClr val="FFFFFF">
                    <a:alpha val="80000"/>
                  </a:srgbClr>
                </a:solidFill>
                <a:latin typeface="Courier Prime"/>
              </a:rPr>
              <a:t>Data inconsistencies</a:t>
            </a:r>
          </a:p>
          <a:p>
            <a:pPr>
              <a:lnSpc>
                <a:spcPts val="3437"/>
              </a:lnSpc>
            </a:pPr>
            <a:r>
              <a:rPr lang="en-US" sz="2291">
                <a:solidFill>
                  <a:srgbClr val="FFFFFF">
                    <a:alpha val="80000"/>
                  </a:srgbClr>
                </a:solidFill>
                <a:latin typeface="Courier Prime"/>
              </a:rPr>
              <a:t>Duplication of information</a:t>
            </a:r>
          </a:p>
          <a:p>
            <a:pPr>
              <a:lnSpc>
                <a:spcPts val="3437"/>
              </a:lnSpc>
            </a:pPr>
            <a:r>
              <a:rPr lang="en-US" sz="2291">
                <a:solidFill>
                  <a:srgbClr val="FFFFFF">
                    <a:alpha val="80000"/>
                  </a:srgbClr>
                </a:solidFill>
                <a:latin typeface="Courier Prime"/>
              </a:rPr>
              <a:t>Slow and cumbersome retrieval</a:t>
            </a:r>
          </a:p>
          <a:p>
            <a:pPr>
              <a:lnSpc>
                <a:spcPts val="3437"/>
              </a:lnSpc>
            </a:pPr>
            <a:endParaRPr lang="en-US" sz="2291">
              <a:solidFill>
                <a:srgbClr val="FFFFFF">
                  <a:alpha val="80000"/>
                </a:srgbClr>
              </a:solidFill>
              <a:latin typeface="Courier Prime"/>
            </a:endParaRPr>
          </a:p>
        </p:txBody>
      </p:sp>
      <p:sp>
        <p:nvSpPr>
          <p:cNvPr id="19" name="TextBox 19"/>
          <p:cNvSpPr txBox="1"/>
          <p:nvPr/>
        </p:nvSpPr>
        <p:spPr>
          <a:xfrm>
            <a:off x="9041852" y="1503161"/>
            <a:ext cx="7794045" cy="1254314"/>
          </a:xfrm>
          <a:prstGeom prst="rect">
            <a:avLst/>
          </a:prstGeom>
        </p:spPr>
        <p:txBody>
          <a:bodyPr lIns="0" tIns="0" rIns="0" bIns="0" rtlCol="0" anchor="t">
            <a:spAutoFit/>
          </a:bodyPr>
          <a:lstStyle/>
          <a:p>
            <a:pPr>
              <a:lnSpc>
                <a:spcPts val="10055"/>
              </a:lnSpc>
            </a:pPr>
            <a:r>
              <a:rPr lang="en-US" sz="7735">
                <a:solidFill>
                  <a:srgbClr val="FFFFFF">
                    <a:alpha val="42745"/>
                  </a:srgbClr>
                </a:solidFill>
                <a:latin typeface="Mokoto Glitch 1"/>
              </a:rPr>
              <a:t>PROBLEMS</a:t>
            </a:r>
          </a:p>
        </p:txBody>
      </p: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172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0001805" y="987243"/>
            <a:ext cx="20744400" cy="8847365"/>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37F64"/>
            </a:solidFill>
          </p:spPr>
          <p:txBody>
            <a:bodyPr/>
            <a:lstStyle/>
            <a:p>
              <a:endParaRPr lang="en-US"/>
            </a:p>
          </p:txBody>
        </p:sp>
      </p:grpSp>
      <p:sp>
        <p:nvSpPr>
          <p:cNvPr id="4" name="Freeform 4"/>
          <p:cNvSpPr/>
          <p:nvPr/>
        </p:nvSpPr>
        <p:spPr>
          <a:xfrm>
            <a:off x="-4861272" y="-1319912"/>
            <a:ext cx="12389025" cy="12926824"/>
          </a:xfrm>
          <a:custGeom>
            <a:avLst/>
            <a:gdLst/>
            <a:ahLst/>
            <a:cxnLst/>
            <a:rect l="l" t="t" r="r" b="b"/>
            <a:pathLst>
              <a:path w="12389025" h="12926824">
                <a:moveTo>
                  <a:pt x="0" y="0"/>
                </a:moveTo>
                <a:lnTo>
                  <a:pt x="12389025" y="0"/>
                </a:lnTo>
                <a:lnTo>
                  <a:pt x="12389025" y="12926824"/>
                </a:lnTo>
                <a:lnTo>
                  <a:pt x="0" y="12926824"/>
                </a:lnTo>
                <a:lnTo>
                  <a:pt x="0" y="0"/>
                </a:lnTo>
                <a:close/>
              </a:path>
            </a:pathLst>
          </a:custGeom>
          <a:blipFill>
            <a:blip r:embed="rId3">
              <a:alphaModFix amt="24000"/>
            </a:blip>
            <a:stretch>
              <a:fillRect l="-1435" r="-2905"/>
            </a:stretch>
          </a:blipFill>
        </p:spPr>
        <p:txBody>
          <a:bodyPr/>
          <a:lstStyle/>
          <a:p>
            <a:endParaRPr lang="en-US"/>
          </a:p>
        </p:txBody>
      </p:sp>
      <p:grpSp>
        <p:nvGrpSpPr>
          <p:cNvPr id="5" name="Group 5"/>
          <p:cNvGrpSpPr/>
          <p:nvPr/>
        </p:nvGrpSpPr>
        <p:grpSpPr>
          <a:xfrm>
            <a:off x="1207435" y="1030708"/>
            <a:ext cx="5743102" cy="8225584"/>
            <a:chOff x="0" y="0"/>
            <a:chExt cx="4433570" cy="6350000"/>
          </a:xfrm>
        </p:grpSpPr>
        <p:sp>
          <p:nvSpPr>
            <p:cNvPr id="6" name="Freeform 6"/>
            <p:cNvSpPr/>
            <p:nvPr/>
          </p:nvSpPr>
          <p:spPr>
            <a:xfrm>
              <a:off x="0" y="0"/>
              <a:ext cx="4433570" cy="6350000"/>
            </a:xfrm>
            <a:custGeom>
              <a:avLst/>
              <a:gdLst/>
              <a:ahLst/>
              <a:cxnLst/>
              <a:rect l="l" t="t" r="r" b="b"/>
              <a:pathLst>
                <a:path w="4433570" h="6350000">
                  <a:moveTo>
                    <a:pt x="2217420" y="0"/>
                  </a:moveTo>
                  <a:cubicBezTo>
                    <a:pt x="3441700" y="0"/>
                    <a:pt x="4433570" y="993140"/>
                    <a:pt x="4433570" y="2217420"/>
                  </a:cubicBezTo>
                  <a:lnTo>
                    <a:pt x="4433570" y="6350000"/>
                  </a:lnTo>
                  <a:lnTo>
                    <a:pt x="0" y="6350000"/>
                  </a:lnTo>
                  <a:lnTo>
                    <a:pt x="0" y="2217420"/>
                  </a:lnTo>
                  <a:cubicBezTo>
                    <a:pt x="0" y="993140"/>
                    <a:pt x="993140" y="0"/>
                    <a:pt x="2217420" y="0"/>
                  </a:cubicBezTo>
                  <a:close/>
                </a:path>
              </a:pathLst>
            </a:custGeom>
            <a:blipFill>
              <a:blip r:embed="rId4"/>
              <a:stretch>
                <a:fillRect l="-19302" r="-19302"/>
              </a:stretch>
            </a:blipFill>
          </p:spPr>
          <p:txBody>
            <a:bodyPr/>
            <a:lstStyle/>
            <a:p>
              <a:endParaRPr lang="en-US"/>
            </a:p>
          </p:txBody>
        </p:sp>
      </p:grpSp>
      <p:sp>
        <p:nvSpPr>
          <p:cNvPr id="7" name="TextBox 7"/>
          <p:cNvSpPr txBox="1"/>
          <p:nvPr/>
        </p:nvSpPr>
        <p:spPr>
          <a:xfrm>
            <a:off x="7556443" y="1173151"/>
            <a:ext cx="9994794" cy="865617"/>
          </a:xfrm>
          <a:prstGeom prst="rect">
            <a:avLst/>
          </a:prstGeom>
        </p:spPr>
        <p:txBody>
          <a:bodyPr lIns="0" tIns="0" rIns="0" bIns="0" rtlCol="0" anchor="t">
            <a:spAutoFit/>
          </a:bodyPr>
          <a:lstStyle/>
          <a:p>
            <a:pPr>
              <a:lnSpc>
                <a:spcPts val="6943"/>
              </a:lnSpc>
            </a:pPr>
            <a:r>
              <a:rPr lang="en-US" sz="5341">
                <a:solidFill>
                  <a:srgbClr val="FFFFFF"/>
                </a:solidFill>
                <a:latin typeface="Mokoto"/>
              </a:rPr>
              <a:t>proposed solution</a:t>
            </a:r>
          </a:p>
        </p:txBody>
      </p:sp>
      <p:grpSp>
        <p:nvGrpSpPr>
          <p:cNvPr id="8" name="Group 8"/>
          <p:cNvGrpSpPr/>
          <p:nvPr/>
        </p:nvGrpSpPr>
        <p:grpSpPr>
          <a:xfrm>
            <a:off x="7441288" y="5082420"/>
            <a:ext cx="3408693" cy="3501781"/>
            <a:chOff x="0" y="0"/>
            <a:chExt cx="4544924" cy="4669041"/>
          </a:xfrm>
        </p:grpSpPr>
        <p:sp>
          <p:nvSpPr>
            <p:cNvPr id="9" name="Freeform 9"/>
            <p:cNvSpPr/>
            <p:nvPr/>
          </p:nvSpPr>
          <p:spPr>
            <a:xfrm>
              <a:off x="0" y="127000"/>
              <a:ext cx="550069" cy="635000"/>
            </a:xfrm>
            <a:custGeom>
              <a:avLst/>
              <a:gdLst/>
              <a:ahLst/>
              <a:cxnLst/>
              <a:rect l="l" t="t" r="r" b="b"/>
              <a:pathLst>
                <a:path w="550069" h="635000">
                  <a:moveTo>
                    <a:pt x="0" y="0"/>
                  </a:moveTo>
                  <a:lnTo>
                    <a:pt x="550069" y="0"/>
                  </a:lnTo>
                  <a:lnTo>
                    <a:pt x="550069" y="635000"/>
                  </a:lnTo>
                  <a:lnTo>
                    <a:pt x="0" y="635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TextBox 10"/>
            <p:cNvSpPr txBox="1"/>
            <p:nvPr/>
          </p:nvSpPr>
          <p:spPr>
            <a:xfrm>
              <a:off x="740569" y="-47625"/>
              <a:ext cx="3804355" cy="936625"/>
            </a:xfrm>
            <a:prstGeom prst="rect">
              <a:avLst/>
            </a:prstGeom>
          </p:spPr>
          <p:txBody>
            <a:bodyPr lIns="0" tIns="0" rIns="0" bIns="0" rtlCol="0" anchor="t">
              <a:spAutoFit/>
            </a:bodyPr>
            <a:lstStyle/>
            <a:p>
              <a:pPr>
                <a:lnSpc>
                  <a:spcPts val="2698"/>
                </a:lnSpc>
              </a:pPr>
              <a:r>
                <a:rPr lang="en-US" sz="2248">
                  <a:solidFill>
                    <a:srgbClr val="FFFFFF"/>
                  </a:solidFill>
                  <a:latin typeface="Academy"/>
                </a:rPr>
                <a:t>AVOIDING DATA DUPLICATION</a:t>
              </a:r>
            </a:p>
          </p:txBody>
        </p:sp>
        <p:sp>
          <p:nvSpPr>
            <p:cNvPr id="11" name="TextBox 11"/>
            <p:cNvSpPr txBox="1"/>
            <p:nvPr/>
          </p:nvSpPr>
          <p:spPr>
            <a:xfrm>
              <a:off x="740569" y="1214006"/>
              <a:ext cx="3804355" cy="3455035"/>
            </a:xfrm>
            <a:prstGeom prst="rect">
              <a:avLst/>
            </a:prstGeom>
          </p:spPr>
          <p:txBody>
            <a:bodyPr lIns="0" tIns="0" rIns="0" bIns="0" rtlCol="0" anchor="t">
              <a:spAutoFit/>
            </a:bodyPr>
            <a:lstStyle/>
            <a:p>
              <a:pPr>
                <a:lnSpc>
                  <a:spcPts val="2310"/>
                </a:lnSpc>
              </a:pPr>
              <a:r>
                <a:rPr lang="en-US" sz="2100">
                  <a:solidFill>
                    <a:srgbClr val="FFFFFF">
                      <a:alpha val="60000"/>
                    </a:srgbClr>
                  </a:solidFill>
                  <a:latin typeface="Courier Prime"/>
                </a:rPr>
                <a:t>Implement measures to prevent uncontrolled data duplication, thereby avoiding data anomalies and ensuring data integrity.</a:t>
              </a:r>
            </a:p>
          </p:txBody>
        </p:sp>
      </p:grpSp>
      <p:grpSp>
        <p:nvGrpSpPr>
          <p:cNvPr id="12" name="Group 12"/>
          <p:cNvGrpSpPr/>
          <p:nvPr/>
        </p:nvGrpSpPr>
        <p:grpSpPr>
          <a:xfrm>
            <a:off x="14760541" y="5082420"/>
            <a:ext cx="3172274" cy="3231365"/>
            <a:chOff x="0" y="0"/>
            <a:chExt cx="4229698" cy="4308487"/>
          </a:xfrm>
        </p:grpSpPr>
        <p:sp>
          <p:nvSpPr>
            <p:cNvPr id="13" name="Freeform 13"/>
            <p:cNvSpPr/>
            <p:nvPr/>
          </p:nvSpPr>
          <p:spPr>
            <a:xfrm>
              <a:off x="0" y="147446"/>
              <a:ext cx="423069" cy="635000"/>
            </a:xfrm>
            <a:custGeom>
              <a:avLst/>
              <a:gdLst/>
              <a:ahLst/>
              <a:cxnLst/>
              <a:rect l="l" t="t" r="r" b="b"/>
              <a:pathLst>
                <a:path w="423069" h="635000">
                  <a:moveTo>
                    <a:pt x="0" y="0"/>
                  </a:moveTo>
                  <a:lnTo>
                    <a:pt x="423069" y="0"/>
                  </a:lnTo>
                  <a:lnTo>
                    <a:pt x="423069" y="635000"/>
                  </a:lnTo>
                  <a:lnTo>
                    <a:pt x="0" y="635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TextBox 14"/>
            <p:cNvSpPr txBox="1"/>
            <p:nvPr/>
          </p:nvSpPr>
          <p:spPr>
            <a:xfrm>
              <a:off x="593064" y="-47625"/>
              <a:ext cx="3636634" cy="936625"/>
            </a:xfrm>
            <a:prstGeom prst="rect">
              <a:avLst/>
            </a:prstGeom>
          </p:spPr>
          <p:txBody>
            <a:bodyPr lIns="0" tIns="0" rIns="0" bIns="0" rtlCol="0" anchor="t">
              <a:spAutoFit/>
            </a:bodyPr>
            <a:lstStyle/>
            <a:p>
              <a:pPr>
                <a:lnSpc>
                  <a:spcPts val="2698"/>
                </a:lnSpc>
              </a:pPr>
              <a:r>
                <a:rPr lang="en-US" sz="2248">
                  <a:solidFill>
                    <a:srgbClr val="FFFFFF"/>
                  </a:solidFill>
                  <a:latin typeface="Academy"/>
                </a:rPr>
                <a:t>EFFICIENT DATA ACCESS:</a:t>
              </a:r>
            </a:p>
          </p:txBody>
        </p:sp>
        <p:sp>
          <p:nvSpPr>
            <p:cNvPr id="15" name="TextBox 15"/>
            <p:cNvSpPr txBox="1"/>
            <p:nvPr/>
          </p:nvSpPr>
          <p:spPr>
            <a:xfrm>
              <a:off x="605342" y="1234452"/>
              <a:ext cx="3624356" cy="3074035"/>
            </a:xfrm>
            <a:prstGeom prst="rect">
              <a:avLst/>
            </a:prstGeom>
          </p:spPr>
          <p:txBody>
            <a:bodyPr lIns="0" tIns="0" rIns="0" bIns="0" rtlCol="0" anchor="t">
              <a:spAutoFit/>
            </a:bodyPr>
            <a:lstStyle/>
            <a:p>
              <a:pPr>
                <a:lnSpc>
                  <a:spcPts val="2310"/>
                </a:lnSpc>
              </a:pPr>
              <a:r>
                <a:rPr lang="en-US" sz="2100">
                  <a:solidFill>
                    <a:srgbClr val="FFFFFF">
                      <a:alpha val="60000"/>
                    </a:srgbClr>
                  </a:solidFill>
                  <a:latin typeface="Courier Prime"/>
                </a:rPr>
                <a:t>Design the database for efficient data access to address issues of inaccurate stock levels and slow retrieval.</a:t>
              </a:r>
            </a:p>
          </p:txBody>
        </p:sp>
      </p:grpSp>
      <p:grpSp>
        <p:nvGrpSpPr>
          <p:cNvPr id="16" name="Group 16"/>
          <p:cNvGrpSpPr/>
          <p:nvPr/>
        </p:nvGrpSpPr>
        <p:grpSpPr>
          <a:xfrm>
            <a:off x="11020739" y="5082420"/>
            <a:ext cx="3569044" cy="4087290"/>
            <a:chOff x="0" y="0"/>
            <a:chExt cx="4758725" cy="5449721"/>
          </a:xfrm>
        </p:grpSpPr>
        <p:sp>
          <p:nvSpPr>
            <p:cNvPr id="17" name="TextBox 17"/>
            <p:cNvSpPr txBox="1"/>
            <p:nvPr/>
          </p:nvSpPr>
          <p:spPr>
            <a:xfrm>
              <a:off x="798088" y="1232686"/>
              <a:ext cx="3960638" cy="4217035"/>
            </a:xfrm>
            <a:prstGeom prst="rect">
              <a:avLst/>
            </a:prstGeom>
          </p:spPr>
          <p:txBody>
            <a:bodyPr lIns="0" tIns="0" rIns="0" bIns="0" rtlCol="0" anchor="t">
              <a:spAutoFit/>
            </a:bodyPr>
            <a:lstStyle/>
            <a:p>
              <a:pPr>
                <a:lnSpc>
                  <a:spcPts val="2310"/>
                </a:lnSpc>
              </a:pPr>
              <a:r>
                <a:rPr lang="en-US" sz="2100">
                  <a:solidFill>
                    <a:srgbClr val="FFFFFF">
                      <a:alpha val="60000"/>
                    </a:srgbClr>
                  </a:solidFill>
                  <a:latin typeface="Courier Prime"/>
                </a:rPr>
                <a:t>Ensure that the database serves the needs of the information system, addressing challenges related to inefficient replenishment processes and scattered purchase history.</a:t>
              </a:r>
            </a:p>
          </p:txBody>
        </p:sp>
        <p:sp>
          <p:nvSpPr>
            <p:cNvPr id="18" name="Freeform 18"/>
            <p:cNvSpPr/>
            <p:nvPr/>
          </p:nvSpPr>
          <p:spPr>
            <a:xfrm>
              <a:off x="0" y="127000"/>
              <a:ext cx="616744" cy="635000"/>
            </a:xfrm>
            <a:custGeom>
              <a:avLst/>
              <a:gdLst/>
              <a:ahLst/>
              <a:cxnLst/>
              <a:rect l="l" t="t" r="r" b="b"/>
              <a:pathLst>
                <a:path w="616744" h="635000">
                  <a:moveTo>
                    <a:pt x="0" y="0"/>
                  </a:moveTo>
                  <a:lnTo>
                    <a:pt x="616744" y="0"/>
                  </a:lnTo>
                  <a:lnTo>
                    <a:pt x="616744" y="635000"/>
                  </a:lnTo>
                  <a:lnTo>
                    <a:pt x="0" y="6350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9" name="TextBox 19"/>
            <p:cNvSpPr txBox="1"/>
            <p:nvPr/>
          </p:nvSpPr>
          <p:spPr>
            <a:xfrm>
              <a:off x="769144" y="-47625"/>
              <a:ext cx="3636634" cy="936625"/>
            </a:xfrm>
            <a:prstGeom prst="rect">
              <a:avLst/>
            </a:prstGeom>
          </p:spPr>
          <p:txBody>
            <a:bodyPr lIns="0" tIns="0" rIns="0" bIns="0" rtlCol="0" anchor="t">
              <a:spAutoFit/>
            </a:bodyPr>
            <a:lstStyle/>
            <a:p>
              <a:pPr>
                <a:lnSpc>
                  <a:spcPts val="2698"/>
                </a:lnSpc>
              </a:pPr>
              <a:r>
                <a:rPr lang="en-US" sz="2248">
                  <a:solidFill>
                    <a:srgbClr val="FFFFFF"/>
                  </a:solidFill>
                  <a:latin typeface="Academy"/>
                </a:rPr>
                <a:t>MEETING SYSTEM NEEDS</a:t>
              </a:r>
            </a:p>
          </p:txBody>
        </p:sp>
      </p:grpSp>
      <p:sp>
        <p:nvSpPr>
          <p:cNvPr id="20" name="TextBox 20"/>
          <p:cNvSpPr txBox="1"/>
          <p:nvPr/>
        </p:nvSpPr>
        <p:spPr>
          <a:xfrm>
            <a:off x="7556443" y="2061263"/>
            <a:ext cx="9702857" cy="2315506"/>
          </a:xfrm>
          <a:prstGeom prst="rect">
            <a:avLst/>
          </a:prstGeom>
        </p:spPr>
        <p:txBody>
          <a:bodyPr lIns="0" tIns="0" rIns="0" bIns="0" rtlCol="0" anchor="t">
            <a:spAutoFit/>
          </a:bodyPr>
          <a:lstStyle/>
          <a:p>
            <a:pPr>
              <a:lnSpc>
                <a:spcPts val="2286"/>
              </a:lnSpc>
            </a:pPr>
            <a:r>
              <a:rPr lang="en-US" sz="2286">
                <a:solidFill>
                  <a:srgbClr val="FFFFFF"/>
                </a:solidFill>
                <a:latin typeface="Courier Prime"/>
              </a:rPr>
              <a:t>To tackle the inventory challenges, customer data issues, and data struggles encountered by the business, we recommend adopting a robust database solution based on the Database Life Cycle (DBLC) methodology. </a:t>
            </a:r>
          </a:p>
          <a:p>
            <a:pPr>
              <a:lnSpc>
                <a:spcPts val="2286"/>
              </a:lnSpc>
            </a:pPr>
            <a:endParaRPr lang="en-US" sz="2286">
              <a:solidFill>
                <a:srgbClr val="FFFFFF"/>
              </a:solidFill>
              <a:latin typeface="Courier Prime"/>
            </a:endParaRPr>
          </a:p>
          <a:p>
            <a:pPr>
              <a:lnSpc>
                <a:spcPts val="2286"/>
              </a:lnSpc>
            </a:pPr>
            <a:r>
              <a:rPr lang="en-US" sz="2286">
                <a:solidFill>
                  <a:srgbClr val="FFFFFF"/>
                </a:solidFill>
                <a:latin typeface="Courier Prime"/>
              </a:rPr>
              <a:t>This proposed solution will prioritize sound database design principles to enhance data management efficiency and optimize information system performance.</a:t>
            </a:r>
          </a:p>
        </p:txBody>
      </p:sp>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172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6204669" y="1636370"/>
            <a:ext cx="20744400" cy="8847365"/>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4" name="Group 4"/>
          <p:cNvGrpSpPr/>
          <p:nvPr/>
        </p:nvGrpSpPr>
        <p:grpSpPr>
          <a:xfrm>
            <a:off x="10566392" y="818794"/>
            <a:ext cx="6432571" cy="8649412"/>
            <a:chOff x="0" y="0"/>
            <a:chExt cx="8576761" cy="11532550"/>
          </a:xfrm>
        </p:grpSpPr>
        <p:grpSp>
          <p:nvGrpSpPr>
            <p:cNvPr id="5" name="Group 5"/>
            <p:cNvGrpSpPr/>
            <p:nvPr/>
          </p:nvGrpSpPr>
          <p:grpSpPr>
            <a:xfrm>
              <a:off x="0" y="0"/>
              <a:ext cx="7657470" cy="10201679"/>
              <a:chOff x="0" y="0"/>
              <a:chExt cx="4433570" cy="5906632"/>
            </a:xfrm>
          </p:grpSpPr>
          <p:sp>
            <p:nvSpPr>
              <p:cNvPr id="6" name="Freeform 6"/>
              <p:cNvSpPr/>
              <p:nvPr/>
            </p:nvSpPr>
            <p:spPr>
              <a:xfrm>
                <a:off x="0" y="0"/>
                <a:ext cx="4433570" cy="5906632"/>
              </a:xfrm>
              <a:custGeom>
                <a:avLst/>
                <a:gdLst/>
                <a:ahLst/>
                <a:cxnLst/>
                <a:rect l="l" t="t" r="r" b="b"/>
                <a:pathLst>
                  <a:path w="4433570" h="5906632">
                    <a:moveTo>
                      <a:pt x="2217420" y="0"/>
                    </a:moveTo>
                    <a:cubicBezTo>
                      <a:pt x="3441700" y="0"/>
                      <a:pt x="4433570" y="923797"/>
                      <a:pt x="4433570" y="2062596"/>
                    </a:cubicBezTo>
                    <a:lnTo>
                      <a:pt x="4433570" y="5906632"/>
                    </a:lnTo>
                    <a:lnTo>
                      <a:pt x="0" y="5906632"/>
                    </a:lnTo>
                    <a:lnTo>
                      <a:pt x="0" y="2062596"/>
                    </a:lnTo>
                    <a:cubicBezTo>
                      <a:pt x="0" y="923797"/>
                      <a:pt x="993140" y="0"/>
                      <a:pt x="2217420" y="0"/>
                    </a:cubicBezTo>
                    <a:close/>
                  </a:path>
                </a:pathLst>
              </a:custGeom>
              <a:blipFill>
                <a:blip r:embed="rId2"/>
                <a:stretch>
                  <a:fillRect l="-16612" r="-16612"/>
                </a:stretch>
              </a:blipFill>
            </p:spPr>
            <p:txBody>
              <a:bodyPr/>
              <a:lstStyle/>
              <a:p>
                <a:endParaRPr lang="en-US"/>
              </a:p>
            </p:txBody>
          </p:sp>
        </p:grpSp>
        <p:grpSp>
          <p:nvGrpSpPr>
            <p:cNvPr id="7" name="Group 7"/>
            <p:cNvGrpSpPr/>
            <p:nvPr/>
          </p:nvGrpSpPr>
          <p:grpSpPr>
            <a:xfrm>
              <a:off x="1303022" y="7984720"/>
              <a:ext cx="7273738" cy="3547829"/>
              <a:chOff x="0" y="0"/>
              <a:chExt cx="1991081" cy="971167"/>
            </a:xfrm>
          </p:grpSpPr>
          <p:sp>
            <p:nvSpPr>
              <p:cNvPr id="8" name="Freeform 8"/>
              <p:cNvSpPr/>
              <p:nvPr/>
            </p:nvSpPr>
            <p:spPr>
              <a:xfrm>
                <a:off x="0" y="0"/>
                <a:ext cx="1991081" cy="971167"/>
              </a:xfrm>
              <a:custGeom>
                <a:avLst/>
                <a:gdLst/>
                <a:ahLst/>
                <a:cxnLst/>
                <a:rect l="l" t="t" r="r" b="b"/>
                <a:pathLst>
                  <a:path w="1991081" h="971167">
                    <a:moveTo>
                      <a:pt x="0" y="0"/>
                    </a:moveTo>
                    <a:lnTo>
                      <a:pt x="1991081" y="0"/>
                    </a:lnTo>
                    <a:lnTo>
                      <a:pt x="1991081" y="971167"/>
                    </a:lnTo>
                    <a:lnTo>
                      <a:pt x="0" y="971167"/>
                    </a:lnTo>
                    <a:close/>
                  </a:path>
                </a:pathLst>
              </a:custGeom>
              <a:solidFill>
                <a:srgbClr val="944852"/>
              </a:solidFill>
            </p:spPr>
            <p:txBody>
              <a:bodyPr/>
              <a:lstStyle/>
              <a:p>
                <a:endParaRPr lang="en-US"/>
              </a:p>
            </p:txBody>
          </p:sp>
        </p:grpSp>
        <p:sp>
          <p:nvSpPr>
            <p:cNvPr id="9" name="Freeform 9"/>
            <p:cNvSpPr/>
            <p:nvPr/>
          </p:nvSpPr>
          <p:spPr>
            <a:xfrm>
              <a:off x="1695692" y="8220950"/>
              <a:ext cx="1004505" cy="703154"/>
            </a:xfrm>
            <a:custGeom>
              <a:avLst/>
              <a:gdLst/>
              <a:ahLst/>
              <a:cxnLst/>
              <a:rect l="l" t="t" r="r" b="b"/>
              <a:pathLst>
                <a:path w="1004505" h="703154">
                  <a:moveTo>
                    <a:pt x="0" y="0"/>
                  </a:moveTo>
                  <a:lnTo>
                    <a:pt x="1004505" y="0"/>
                  </a:lnTo>
                  <a:lnTo>
                    <a:pt x="1004505" y="703153"/>
                  </a:lnTo>
                  <a:lnTo>
                    <a:pt x="0" y="703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1695692" y="9073299"/>
              <a:ext cx="6439494" cy="1452611"/>
            </a:xfrm>
            <a:prstGeom prst="rect">
              <a:avLst/>
            </a:prstGeom>
          </p:spPr>
          <p:txBody>
            <a:bodyPr lIns="0" tIns="0" rIns="0" bIns="0" rtlCol="0" anchor="t">
              <a:spAutoFit/>
            </a:bodyPr>
            <a:lstStyle/>
            <a:p>
              <a:pPr>
                <a:lnSpc>
                  <a:spcPts val="2951"/>
                </a:lnSpc>
              </a:pPr>
              <a:r>
                <a:rPr lang="en-US" sz="1967">
                  <a:solidFill>
                    <a:srgbClr val="FFFFFF"/>
                  </a:solidFill>
                  <a:latin typeface="Raleway"/>
                </a:rPr>
                <a:t>“The clothes are so great! I can’t wait for the web store to launch so I can get more!”</a:t>
              </a:r>
            </a:p>
          </p:txBody>
        </p:sp>
        <p:sp>
          <p:nvSpPr>
            <p:cNvPr id="11" name="Freeform 11"/>
            <p:cNvSpPr/>
            <p:nvPr/>
          </p:nvSpPr>
          <p:spPr>
            <a:xfrm>
              <a:off x="5685579" y="10797576"/>
              <a:ext cx="349557" cy="334939"/>
            </a:xfrm>
            <a:custGeom>
              <a:avLst/>
              <a:gdLst/>
              <a:ahLst/>
              <a:cxnLst/>
              <a:rect l="l" t="t" r="r" b="b"/>
              <a:pathLst>
                <a:path w="349557" h="334939">
                  <a:moveTo>
                    <a:pt x="0" y="0"/>
                  </a:moveTo>
                  <a:lnTo>
                    <a:pt x="349557" y="0"/>
                  </a:lnTo>
                  <a:lnTo>
                    <a:pt x="349557" y="334939"/>
                  </a:lnTo>
                  <a:lnTo>
                    <a:pt x="0" y="3349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6210159" y="10797576"/>
              <a:ext cx="349557" cy="334939"/>
            </a:xfrm>
            <a:custGeom>
              <a:avLst/>
              <a:gdLst/>
              <a:ahLst/>
              <a:cxnLst/>
              <a:rect l="l" t="t" r="r" b="b"/>
              <a:pathLst>
                <a:path w="349557" h="334939">
                  <a:moveTo>
                    <a:pt x="0" y="0"/>
                  </a:moveTo>
                  <a:lnTo>
                    <a:pt x="349557" y="0"/>
                  </a:lnTo>
                  <a:lnTo>
                    <a:pt x="349557" y="334939"/>
                  </a:lnTo>
                  <a:lnTo>
                    <a:pt x="0" y="3349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6739346" y="10797576"/>
              <a:ext cx="349557" cy="334939"/>
            </a:xfrm>
            <a:custGeom>
              <a:avLst/>
              <a:gdLst/>
              <a:ahLst/>
              <a:cxnLst/>
              <a:rect l="l" t="t" r="r" b="b"/>
              <a:pathLst>
                <a:path w="349557" h="334939">
                  <a:moveTo>
                    <a:pt x="0" y="0"/>
                  </a:moveTo>
                  <a:lnTo>
                    <a:pt x="349557" y="0"/>
                  </a:lnTo>
                  <a:lnTo>
                    <a:pt x="349557" y="334939"/>
                  </a:lnTo>
                  <a:lnTo>
                    <a:pt x="0" y="3349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7263926" y="10797576"/>
              <a:ext cx="349557" cy="334939"/>
            </a:xfrm>
            <a:custGeom>
              <a:avLst/>
              <a:gdLst/>
              <a:ahLst/>
              <a:cxnLst/>
              <a:rect l="l" t="t" r="r" b="b"/>
              <a:pathLst>
                <a:path w="349557" h="334939">
                  <a:moveTo>
                    <a:pt x="0" y="0"/>
                  </a:moveTo>
                  <a:lnTo>
                    <a:pt x="349557" y="0"/>
                  </a:lnTo>
                  <a:lnTo>
                    <a:pt x="349557" y="334939"/>
                  </a:lnTo>
                  <a:lnTo>
                    <a:pt x="0" y="3349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Freeform 15"/>
            <p:cNvSpPr/>
            <p:nvPr/>
          </p:nvSpPr>
          <p:spPr>
            <a:xfrm>
              <a:off x="7785628" y="10797576"/>
              <a:ext cx="349557" cy="334939"/>
            </a:xfrm>
            <a:custGeom>
              <a:avLst/>
              <a:gdLst/>
              <a:ahLst/>
              <a:cxnLst/>
              <a:rect l="l" t="t" r="r" b="b"/>
              <a:pathLst>
                <a:path w="349557" h="334939">
                  <a:moveTo>
                    <a:pt x="0" y="0"/>
                  </a:moveTo>
                  <a:lnTo>
                    <a:pt x="349557" y="0"/>
                  </a:lnTo>
                  <a:lnTo>
                    <a:pt x="349557" y="334939"/>
                  </a:lnTo>
                  <a:lnTo>
                    <a:pt x="0" y="3349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TextBox 16"/>
            <p:cNvSpPr txBox="1"/>
            <p:nvPr/>
          </p:nvSpPr>
          <p:spPr>
            <a:xfrm>
              <a:off x="3945375" y="8308183"/>
              <a:ext cx="4189810" cy="462011"/>
            </a:xfrm>
            <a:prstGeom prst="rect">
              <a:avLst/>
            </a:prstGeom>
          </p:spPr>
          <p:txBody>
            <a:bodyPr lIns="0" tIns="0" rIns="0" bIns="0" rtlCol="0" anchor="t">
              <a:spAutoFit/>
            </a:bodyPr>
            <a:lstStyle/>
            <a:p>
              <a:pPr>
                <a:lnSpc>
                  <a:spcPts val="2951"/>
                </a:lnSpc>
              </a:pPr>
              <a:r>
                <a:rPr lang="en-US" sz="1967">
                  <a:solidFill>
                    <a:srgbClr val="FFFFFF"/>
                  </a:solidFill>
                  <a:latin typeface="Raleway Bold"/>
                </a:rPr>
                <a:t>Armaan Iash Teeruth Roy</a:t>
              </a:r>
            </a:p>
          </p:txBody>
        </p:sp>
      </p:grpSp>
      <p:sp>
        <p:nvSpPr>
          <p:cNvPr id="17" name="Freeform 17"/>
          <p:cNvSpPr/>
          <p:nvPr/>
        </p:nvSpPr>
        <p:spPr>
          <a:xfrm>
            <a:off x="15457316" y="-875324"/>
            <a:ext cx="4431037" cy="2655442"/>
          </a:xfrm>
          <a:custGeom>
            <a:avLst/>
            <a:gdLst/>
            <a:ahLst/>
            <a:cxnLst/>
            <a:rect l="l" t="t" r="r" b="b"/>
            <a:pathLst>
              <a:path w="4431037" h="2655442">
                <a:moveTo>
                  <a:pt x="0" y="0"/>
                </a:moveTo>
                <a:lnTo>
                  <a:pt x="4431038" y="0"/>
                </a:lnTo>
                <a:lnTo>
                  <a:pt x="4431038" y="2655442"/>
                </a:lnTo>
                <a:lnTo>
                  <a:pt x="0" y="26554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8" name="Group 18"/>
          <p:cNvGrpSpPr/>
          <p:nvPr/>
        </p:nvGrpSpPr>
        <p:grpSpPr>
          <a:xfrm>
            <a:off x="993472" y="1095738"/>
            <a:ext cx="8150528" cy="8162562"/>
            <a:chOff x="0" y="0"/>
            <a:chExt cx="10867370" cy="10883416"/>
          </a:xfrm>
        </p:grpSpPr>
        <p:grpSp>
          <p:nvGrpSpPr>
            <p:cNvPr id="19" name="Group 19"/>
            <p:cNvGrpSpPr/>
            <p:nvPr/>
          </p:nvGrpSpPr>
          <p:grpSpPr>
            <a:xfrm>
              <a:off x="0" y="1441186"/>
              <a:ext cx="1340064" cy="1340064"/>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en-US"/>
              </a:p>
            </p:txBody>
          </p:sp>
        </p:grpSp>
        <p:grpSp>
          <p:nvGrpSpPr>
            <p:cNvPr id="21" name="Group 21"/>
            <p:cNvGrpSpPr/>
            <p:nvPr/>
          </p:nvGrpSpPr>
          <p:grpSpPr>
            <a:xfrm>
              <a:off x="0" y="3333227"/>
              <a:ext cx="1340064" cy="1340064"/>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en-US"/>
              </a:p>
            </p:txBody>
          </p:sp>
        </p:grpSp>
        <p:grpSp>
          <p:nvGrpSpPr>
            <p:cNvPr id="23" name="Group 23"/>
            <p:cNvGrpSpPr/>
            <p:nvPr/>
          </p:nvGrpSpPr>
          <p:grpSpPr>
            <a:xfrm>
              <a:off x="0" y="5236005"/>
              <a:ext cx="1340064" cy="1340064"/>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en-US"/>
              </a:p>
            </p:txBody>
          </p:sp>
        </p:grpSp>
        <p:sp>
          <p:nvSpPr>
            <p:cNvPr id="25" name="Freeform 25"/>
            <p:cNvSpPr/>
            <p:nvPr/>
          </p:nvSpPr>
          <p:spPr>
            <a:xfrm>
              <a:off x="316512" y="1757698"/>
              <a:ext cx="707041" cy="707041"/>
            </a:xfrm>
            <a:custGeom>
              <a:avLst/>
              <a:gdLst/>
              <a:ahLst/>
              <a:cxnLst/>
              <a:rect l="l" t="t" r="r" b="b"/>
              <a:pathLst>
                <a:path w="707041" h="707041">
                  <a:moveTo>
                    <a:pt x="0" y="0"/>
                  </a:moveTo>
                  <a:lnTo>
                    <a:pt x="707041" y="0"/>
                  </a:lnTo>
                  <a:lnTo>
                    <a:pt x="707041" y="707041"/>
                  </a:lnTo>
                  <a:lnTo>
                    <a:pt x="0" y="7070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6" name="Freeform 26"/>
            <p:cNvSpPr/>
            <p:nvPr/>
          </p:nvSpPr>
          <p:spPr>
            <a:xfrm>
              <a:off x="316512" y="3649738"/>
              <a:ext cx="707041" cy="707041"/>
            </a:xfrm>
            <a:custGeom>
              <a:avLst/>
              <a:gdLst/>
              <a:ahLst/>
              <a:cxnLst/>
              <a:rect l="l" t="t" r="r" b="b"/>
              <a:pathLst>
                <a:path w="707041" h="707041">
                  <a:moveTo>
                    <a:pt x="0" y="0"/>
                  </a:moveTo>
                  <a:lnTo>
                    <a:pt x="707041" y="0"/>
                  </a:lnTo>
                  <a:lnTo>
                    <a:pt x="707041" y="707041"/>
                  </a:lnTo>
                  <a:lnTo>
                    <a:pt x="0" y="7070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7" name="Freeform 27"/>
            <p:cNvSpPr/>
            <p:nvPr/>
          </p:nvSpPr>
          <p:spPr>
            <a:xfrm>
              <a:off x="316512" y="5552517"/>
              <a:ext cx="707041" cy="707041"/>
            </a:xfrm>
            <a:custGeom>
              <a:avLst/>
              <a:gdLst/>
              <a:ahLst/>
              <a:cxnLst/>
              <a:rect l="l" t="t" r="r" b="b"/>
              <a:pathLst>
                <a:path w="707041" h="707041">
                  <a:moveTo>
                    <a:pt x="0" y="0"/>
                  </a:moveTo>
                  <a:lnTo>
                    <a:pt x="707041" y="0"/>
                  </a:lnTo>
                  <a:lnTo>
                    <a:pt x="707041" y="707041"/>
                  </a:lnTo>
                  <a:lnTo>
                    <a:pt x="0" y="7070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8" name="TextBox 28"/>
            <p:cNvSpPr txBox="1"/>
            <p:nvPr/>
          </p:nvSpPr>
          <p:spPr>
            <a:xfrm>
              <a:off x="82399" y="-20019"/>
              <a:ext cx="10271065" cy="1215104"/>
            </a:xfrm>
            <a:prstGeom prst="rect">
              <a:avLst/>
            </a:prstGeom>
          </p:spPr>
          <p:txBody>
            <a:bodyPr lIns="0" tIns="0" rIns="0" bIns="0" rtlCol="0" anchor="t">
              <a:spAutoFit/>
            </a:bodyPr>
            <a:lstStyle/>
            <a:p>
              <a:pPr>
                <a:lnSpc>
                  <a:spcPts val="7470"/>
                </a:lnSpc>
              </a:pPr>
              <a:r>
                <a:rPr lang="en-US" sz="5746">
                  <a:solidFill>
                    <a:srgbClr val="FFFFFF"/>
                  </a:solidFill>
                  <a:latin typeface="Mokoto"/>
                </a:rPr>
                <a:t>Constraints</a:t>
              </a:r>
            </a:p>
          </p:txBody>
        </p:sp>
        <p:sp>
          <p:nvSpPr>
            <p:cNvPr id="29" name="TextBox 29"/>
            <p:cNvSpPr txBox="1"/>
            <p:nvPr/>
          </p:nvSpPr>
          <p:spPr>
            <a:xfrm>
              <a:off x="1716603" y="1515008"/>
              <a:ext cx="5284028" cy="541609"/>
            </a:xfrm>
            <a:prstGeom prst="rect">
              <a:avLst/>
            </a:prstGeom>
          </p:spPr>
          <p:txBody>
            <a:bodyPr lIns="0" tIns="0" rIns="0" bIns="0" rtlCol="0" anchor="t">
              <a:spAutoFit/>
            </a:bodyPr>
            <a:lstStyle/>
            <a:p>
              <a:pPr>
                <a:lnSpc>
                  <a:spcPts val="3060"/>
                </a:lnSpc>
              </a:pPr>
              <a:r>
                <a:rPr lang="en-US" sz="2354">
                  <a:solidFill>
                    <a:srgbClr val="FFFFFF"/>
                  </a:solidFill>
                  <a:latin typeface="Academy"/>
                </a:rPr>
                <a:t>Budget</a:t>
              </a:r>
            </a:p>
          </p:txBody>
        </p:sp>
        <p:sp>
          <p:nvSpPr>
            <p:cNvPr id="30" name="TextBox 30"/>
            <p:cNvSpPr txBox="1"/>
            <p:nvPr/>
          </p:nvSpPr>
          <p:spPr>
            <a:xfrm>
              <a:off x="1716603" y="2308505"/>
              <a:ext cx="9150767" cy="616294"/>
            </a:xfrm>
            <a:prstGeom prst="rect">
              <a:avLst/>
            </a:prstGeom>
          </p:spPr>
          <p:txBody>
            <a:bodyPr lIns="0" tIns="0" rIns="0" bIns="0" rtlCol="0" anchor="t">
              <a:spAutoFit/>
            </a:bodyPr>
            <a:lstStyle/>
            <a:p>
              <a:pPr>
                <a:lnSpc>
                  <a:spcPts val="1765"/>
                </a:lnSpc>
              </a:pPr>
              <a:r>
                <a:rPr lang="en-US" sz="1765">
                  <a:solidFill>
                    <a:srgbClr val="FFFFFF"/>
                  </a:solidFill>
                  <a:latin typeface="Courier Prime"/>
                </a:rPr>
                <a:t>To build the necessary database, hiring a skilled team will require a time and financial investment.</a:t>
              </a:r>
            </a:p>
          </p:txBody>
        </p:sp>
        <p:sp>
          <p:nvSpPr>
            <p:cNvPr id="31" name="TextBox 31"/>
            <p:cNvSpPr txBox="1"/>
            <p:nvPr/>
          </p:nvSpPr>
          <p:spPr>
            <a:xfrm>
              <a:off x="1716603" y="3407048"/>
              <a:ext cx="5284028" cy="541609"/>
            </a:xfrm>
            <a:prstGeom prst="rect">
              <a:avLst/>
            </a:prstGeom>
          </p:spPr>
          <p:txBody>
            <a:bodyPr lIns="0" tIns="0" rIns="0" bIns="0" rtlCol="0" anchor="t">
              <a:spAutoFit/>
            </a:bodyPr>
            <a:lstStyle/>
            <a:p>
              <a:pPr>
                <a:lnSpc>
                  <a:spcPts val="3060"/>
                </a:lnSpc>
              </a:pPr>
              <a:r>
                <a:rPr lang="en-US" sz="2354">
                  <a:solidFill>
                    <a:srgbClr val="FFFFFF"/>
                  </a:solidFill>
                  <a:latin typeface="Academy"/>
                </a:rPr>
                <a:t>Scalability</a:t>
              </a:r>
            </a:p>
          </p:txBody>
        </p:sp>
        <p:sp>
          <p:nvSpPr>
            <p:cNvPr id="32" name="TextBox 32"/>
            <p:cNvSpPr txBox="1"/>
            <p:nvPr/>
          </p:nvSpPr>
          <p:spPr>
            <a:xfrm>
              <a:off x="1716603" y="4107517"/>
              <a:ext cx="9150767" cy="908825"/>
            </a:xfrm>
            <a:prstGeom prst="rect">
              <a:avLst/>
            </a:prstGeom>
          </p:spPr>
          <p:txBody>
            <a:bodyPr lIns="0" tIns="0" rIns="0" bIns="0" rtlCol="0" anchor="t">
              <a:spAutoFit/>
            </a:bodyPr>
            <a:lstStyle/>
            <a:p>
              <a:pPr>
                <a:lnSpc>
                  <a:spcPts val="1765"/>
                </a:lnSpc>
              </a:pPr>
              <a:r>
                <a:rPr lang="en-US" sz="1765">
                  <a:solidFill>
                    <a:srgbClr val="FFFFFF"/>
                  </a:solidFill>
                  <a:latin typeface="Courier Prime"/>
                </a:rPr>
                <a:t>The database should be scalable to support future growth, enabling easy expansion as the business grows.</a:t>
              </a:r>
            </a:p>
          </p:txBody>
        </p:sp>
        <p:sp>
          <p:nvSpPr>
            <p:cNvPr id="33" name="TextBox 33"/>
            <p:cNvSpPr txBox="1"/>
            <p:nvPr/>
          </p:nvSpPr>
          <p:spPr>
            <a:xfrm>
              <a:off x="1716603" y="5309827"/>
              <a:ext cx="5709889" cy="541609"/>
            </a:xfrm>
            <a:prstGeom prst="rect">
              <a:avLst/>
            </a:prstGeom>
          </p:spPr>
          <p:txBody>
            <a:bodyPr lIns="0" tIns="0" rIns="0" bIns="0" rtlCol="0" anchor="t">
              <a:spAutoFit/>
            </a:bodyPr>
            <a:lstStyle/>
            <a:p>
              <a:pPr>
                <a:lnSpc>
                  <a:spcPts val="3060"/>
                </a:lnSpc>
              </a:pPr>
              <a:r>
                <a:rPr lang="en-US" sz="2354">
                  <a:solidFill>
                    <a:srgbClr val="FFFFFF"/>
                  </a:solidFill>
                  <a:latin typeface="Academy"/>
                </a:rPr>
                <a:t>Security</a:t>
              </a:r>
            </a:p>
          </p:txBody>
        </p:sp>
        <p:sp>
          <p:nvSpPr>
            <p:cNvPr id="34" name="TextBox 34"/>
            <p:cNvSpPr txBox="1"/>
            <p:nvPr/>
          </p:nvSpPr>
          <p:spPr>
            <a:xfrm>
              <a:off x="1716603" y="6103324"/>
              <a:ext cx="9150767" cy="616294"/>
            </a:xfrm>
            <a:prstGeom prst="rect">
              <a:avLst/>
            </a:prstGeom>
          </p:spPr>
          <p:txBody>
            <a:bodyPr lIns="0" tIns="0" rIns="0" bIns="0" rtlCol="0" anchor="t">
              <a:spAutoFit/>
            </a:bodyPr>
            <a:lstStyle/>
            <a:p>
              <a:pPr>
                <a:lnSpc>
                  <a:spcPts val="1765"/>
                </a:lnSpc>
              </a:pPr>
              <a:r>
                <a:rPr lang="en-US" sz="1765">
                  <a:solidFill>
                    <a:srgbClr val="FFFFFF"/>
                  </a:solidFill>
                  <a:latin typeface="Courier Prime"/>
                </a:rPr>
                <a:t>To safeguard sensitive customer data, implement access controls and encryption measures.</a:t>
              </a:r>
            </a:p>
          </p:txBody>
        </p:sp>
        <p:grpSp>
          <p:nvGrpSpPr>
            <p:cNvPr id="35" name="Group 35"/>
            <p:cNvGrpSpPr/>
            <p:nvPr/>
          </p:nvGrpSpPr>
          <p:grpSpPr>
            <a:xfrm>
              <a:off x="0" y="7168850"/>
              <a:ext cx="1340064" cy="1340064"/>
              <a:chOff x="0" y="0"/>
              <a:chExt cx="6350000" cy="6350000"/>
            </a:xfrm>
          </p:grpSpPr>
          <p:sp>
            <p:nvSpPr>
              <p:cNvPr id="36" name="Freeform 3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en-US"/>
              </a:p>
            </p:txBody>
          </p:sp>
        </p:grpSp>
        <p:sp>
          <p:nvSpPr>
            <p:cNvPr id="37" name="Freeform 37"/>
            <p:cNvSpPr/>
            <p:nvPr/>
          </p:nvSpPr>
          <p:spPr>
            <a:xfrm>
              <a:off x="316512" y="7485361"/>
              <a:ext cx="707041" cy="707041"/>
            </a:xfrm>
            <a:custGeom>
              <a:avLst/>
              <a:gdLst/>
              <a:ahLst/>
              <a:cxnLst/>
              <a:rect l="l" t="t" r="r" b="b"/>
              <a:pathLst>
                <a:path w="707041" h="707041">
                  <a:moveTo>
                    <a:pt x="0" y="0"/>
                  </a:moveTo>
                  <a:lnTo>
                    <a:pt x="707041" y="0"/>
                  </a:lnTo>
                  <a:lnTo>
                    <a:pt x="707041" y="707041"/>
                  </a:lnTo>
                  <a:lnTo>
                    <a:pt x="0" y="7070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8" name="TextBox 38"/>
            <p:cNvSpPr txBox="1"/>
            <p:nvPr/>
          </p:nvSpPr>
          <p:spPr>
            <a:xfrm>
              <a:off x="1716603" y="7242671"/>
              <a:ext cx="5284028" cy="541609"/>
            </a:xfrm>
            <a:prstGeom prst="rect">
              <a:avLst/>
            </a:prstGeom>
          </p:spPr>
          <p:txBody>
            <a:bodyPr lIns="0" tIns="0" rIns="0" bIns="0" rtlCol="0" anchor="t">
              <a:spAutoFit/>
            </a:bodyPr>
            <a:lstStyle/>
            <a:p>
              <a:pPr>
                <a:lnSpc>
                  <a:spcPts val="3060"/>
                </a:lnSpc>
              </a:pPr>
              <a:r>
                <a:rPr lang="en-US" sz="2354">
                  <a:solidFill>
                    <a:srgbClr val="FFFFFF"/>
                  </a:solidFill>
                  <a:latin typeface="Academy"/>
                </a:rPr>
                <a:t>Performance</a:t>
              </a:r>
            </a:p>
          </p:txBody>
        </p:sp>
        <p:sp>
          <p:nvSpPr>
            <p:cNvPr id="39" name="TextBox 39"/>
            <p:cNvSpPr txBox="1"/>
            <p:nvPr/>
          </p:nvSpPr>
          <p:spPr>
            <a:xfrm>
              <a:off x="1716603" y="7945824"/>
              <a:ext cx="9150767" cy="908825"/>
            </a:xfrm>
            <a:prstGeom prst="rect">
              <a:avLst/>
            </a:prstGeom>
          </p:spPr>
          <p:txBody>
            <a:bodyPr lIns="0" tIns="0" rIns="0" bIns="0" rtlCol="0" anchor="t">
              <a:spAutoFit/>
            </a:bodyPr>
            <a:lstStyle/>
            <a:p>
              <a:pPr>
                <a:lnSpc>
                  <a:spcPts val="1765"/>
                </a:lnSpc>
              </a:pPr>
              <a:r>
                <a:rPr lang="en-US" sz="1765">
                  <a:solidFill>
                    <a:srgbClr val="FFFFFF"/>
                  </a:solidFill>
                  <a:latin typeface="Courier Prime"/>
                </a:rPr>
                <a:t>The database should perform well during peak times, ensuring efficient data processing and retrieval with minimal latency or downtime.</a:t>
              </a:r>
            </a:p>
          </p:txBody>
        </p:sp>
        <p:grpSp>
          <p:nvGrpSpPr>
            <p:cNvPr id="40" name="Group 40"/>
            <p:cNvGrpSpPr/>
            <p:nvPr/>
          </p:nvGrpSpPr>
          <p:grpSpPr>
            <a:xfrm>
              <a:off x="0" y="9107273"/>
              <a:ext cx="1340064" cy="1340064"/>
              <a:chOff x="0" y="0"/>
              <a:chExt cx="6350000" cy="6350000"/>
            </a:xfrm>
          </p:grpSpPr>
          <p:sp>
            <p:nvSpPr>
              <p:cNvPr id="41" name="Freeform 4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en-US"/>
              </a:p>
            </p:txBody>
          </p:sp>
        </p:grpSp>
        <p:sp>
          <p:nvSpPr>
            <p:cNvPr id="42" name="Freeform 42"/>
            <p:cNvSpPr/>
            <p:nvPr/>
          </p:nvSpPr>
          <p:spPr>
            <a:xfrm>
              <a:off x="316512" y="9423784"/>
              <a:ext cx="707041" cy="707041"/>
            </a:xfrm>
            <a:custGeom>
              <a:avLst/>
              <a:gdLst/>
              <a:ahLst/>
              <a:cxnLst/>
              <a:rect l="l" t="t" r="r" b="b"/>
              <a:pathLst>
                <a:path w="707041" h="707041">
                  <a:moveTo>
                    <a:pt x="0" y="0"/>
                  </a:moveTo>
                  <a:lnTo>
                    <a:pt x="707041" y="0"/>
                  </a:lnTo>
                  <a:lnTo>
                    <a:pt x="707041" y="707041"/>
                  </a:lnTo>
                  <a:lnTo>
                    <a:pt x="0" y="7070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43" name="TextBox 43"/>
            <p:cNvSpPr txBox="1"/>
            <p:nvPr/>
          </p:nvSpPr>
          <p:spPr>
            <a:xfrm>
              <a:off x="1716603" y="9181095"/>
              <a:ext cx="5284028" cy="541609"/>
            </a:xfrm>
            <a:prstGeom prst="rect">
              <a:avLst/>
            </a:prstGeom>
          </p:spPr>
          <p:txBody>
            <a:bodyPr lIns="0" tIns="0" rIns="0" bIns="0" rtlCol="0" anchor="t">
              <a:spAutoFit/>
            </a:bodyPr>
            <a:lstStyle/>
            <a:p>
              <a:pPr>
                <a:lnSpc>
                  <a:spcPts val="3060"/>
                </a:lnSpc>
              </a:pPr>
              <a:r>
                <a:rPr lang="en-US" sz="2354">
                  <a:solidFill>
                    <a:srgbClr val="FFFFFF"/>
                  </a:solidFill>
                  <a:latin typeface="Academy"/>
                </a:rPr>
                <a:t>Readability</a:t>
              </a:r>
            </a:p>
          </p:txBody>
        </p:sp>
        <p:sp>
          <p:nvSpPr>
            <p:cNvPr id="44" name="TextBox 44"/>
            <p:cNvSpPr txBox="1"/>
            <p:nvPr/>
          </p:nvSpPr>
          <p:spPr>
            <a:xfrm>
              <a:off x="1716603" y="9974591"/>
              <a:ext cx="9150767" cy="908825"/>
            </a:xfrm>
            <a:prstGeom prst="rect">
              <a:avLst/>
            </a:prstGeom>
          </p:spPr>
          <p:txBody>
            <a:bodyPr lIns="0" tIns="0" rIns="0" bIns="0" rtlCol="0" anchor="t">
              <a:spAutoFit/>
            </a:bodyPr>
            <a:lstStyle/>
            <a:p>
              <a:pPr>
                <a:lnSpc>
                  <a:spcPts val="1765"/>
                </a:lnSpc>
              </a:pPr>
              <a:r>
                <a:rPr lang="en-US" sz="1765">
                  <a:solidFill>
                    <a:srgbClr val="FFFFFF"/>
                  </a:solidFill>
                  <a:latin typeface="Courier Prime"/>
                </a:rPr>
                <a:t>The database structure and design should be user-friendly for easy maintenance and updates by authorized personnel without specialized expertise.</a:t>
              </a:r>
            </a:p>
          </p:txBody>
        </p:sp>
        <p:sp>
          <p:nvSpPr>
            <p:cNvPr id="45" name="TextBox 45"/>
            <p:cNvSpPr txBox="1"/>
            <p:nvPr/>
          </p:nvSpPr>
          <p:spPr>
            <a:xfrm>
              <a:off x="172537" y="-57150"/>
              <a:ext cx="10285661" cy="1215104"/>
            </a:xfrm>
            <a:prstGeom prst="rect">
              <a:avLst/>
            </a:prstGeom>
          </p:spPr>
          <p:txBody>
            <a:bodyPr lIns="0" tIns="0" rIns="0" bIns="0" rtlCol="0" anchor="t">
              <a:spAutoFit/>
            </a:bodyPr>
            <a:lstStyle/>
            <a:p>
              <a:pPr>
                <a:lnSpc>
                  <a:spcPts val="7470"/>
                </a:lnSpc>
              </a:pPr>
              <a:r>
                <a:rPr lang="en-US" sz="5746">
                  <a:solidFill>
                    <a:srgbClr val="FFFFFF">
                      <a:alpha val="49804"/>
                    </a:srgbClr>
                  </a:solidFill>
                  <a:latin typeface="Mokoto Glitch 1"/>
                </a:rPr>
                <a:t>Constraints</a:t>
              </a:r>
            </a:p>
          </p:txBody>
        </p:sp>
      </p:grpSp>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1725"/>
        </a:solidFill>
        <a:effectLst/>
      </p:bgPr>
    </p:bg>
    <p:spTree>
      <p:nvGrpSpPr>
        <p:cNvPr id="1" name=""/>
        <p:cNvGrpSpPr/>
        <p:nvPr/>
      </p:nvGrpSpPr>
      <p:grpSpPr>
        <a:xfrm>
          <a:off x="0" y="0"/>
          <a:ext cx="0" cy="0"/>
          <a:chOff x="0" y="0"/>
          <a:chExt cx="0" cy="0"/>
        </a:xfrm>
      </p:grpSpPr>
      <p:grpSp>
        <p:nvGrpSpPr>
          <p:cNvPr id="2" name="Group 2"/>
          <p:cNvGrpSpPr/>
          <p:nvPr/>
        </p:nvGrpSpPr>
        <p:grpSpPr>
          <a:xfrm>
            <a:off x="-17184597" y="7380933"/>
            <a:ext cx="20744400" cy="8847365"/>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44852"/>
            </a:solidFill>
          </p:spPr>
          <p:txBody>
            <a:bodyPr/>
            <a:lstStyle/>
            <a:p>
              <a:endParaRPr lang="en-US"/>
            </a:p>
          </p:txBody>
        </p:sp>
      </p:grpSp>
      <p:grpSp>
        <p:nvGrpSpPr>
          <p:cNvPr id="4" name="Group 4"/>
          <p:cNvGrpSpPr/>
          <p:nvPr/>
        </p:nvGrpSpPr>
        <p:grpSpPr>
          <a:xfrm>
            <a:off x="12102646" y="-5739351"/>
            <a:ext cx="20744400" cy="8847365"/>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44852"/>
            </a:solidFill>
          </p:spPr>
          <p:txBody>
            <a:bodyPr/>
            <a:lstStyle/>
            <a:p>
              <a:endParaRPr lang="en-US"/>
            </a:p>
          </p:txBody>
        </p:sp>
      </p:grpSp>
      <p:sp>
        <p:nvSpPr>
          <p:cNvPr id="6" name="Freeform 6"/>
          <p:cNvSpPr/>
          <p:nvPr/>
        </p:nvSpPr>
        <p:spPr>
          <a:xfrm>
            <a:off x="-980959" y="-1978790"/>
            <a:ext cx="4019318" cy="4114800"/>
          </a:xfrm>
          <a:custGeom>
            <a:avLst/>
            <a:gdLst/>
            <a:ahLst/>
            <a:cxnLst/>
            <a:rect l="l" t="t" r="r" b="b"/>
            <a:pathLst>
              <a:path w="4019318" h="4114800">
                <a:moveTo>
                  <a:pt x="0" y="0"/>
                </a:moveTo>
                <a:lnTo>
                  <a:pt x="4019318" y="0"/>
                </a:lnTo>
                <a:lnTo>
                  <a:pt x="40193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2895226" y="1331253"/>
            <a:ext cx="11764594" cy="786384"/>
          </a:xfrm>
          <a:prstGeom prst="rect">
            <a:avLst/>
          </a:prstGeom>
        </p:spPr>
        <p:txBody>
          <a:bodyPr lIns="0" tIns="0" rIns="0" bIns="0" rtlCol="0" anchor="t">
            <a:spAutoFit/>
          </a:bodyPr>
          <a:lstStyle/>
          <a:p>
            <a:pPr algn="ctr">
              <a:lnSpc>
                <a:spcPts val="6141"/>
              </a:lnSpc>
            </a:pPr>
            <a:r>
              <a:rPr lang="en-US" sz="5340">
                <a:solidFill>
                  <a:srgbClr val="FFFFFF"/>
                </a:solidFill>
                <a:latin typeface="Mokoto"/>
              </a:rPr>
              <a:t>objective:</a:t>
            </a:r>
          </a:p>
        </p:txBody>
      </p:sp>
      <p:grpSp>
        <p:nvGrpSpPr>
          <p:cNvPr id="8" name="Group 8"/>
          <p:cNvGrpSpPr/>
          <p:nvPr/>
        </p:nvGrpSpPr>
        <p:grpSpPr>
          <a:xfrm>
            <a:off x="1233290" y="2696268"/>
            <a:ext cx="15821419" cy="6562032"/>
            <a:chOff x="0" y="0"/>
            <a:chExt cx="21095225" cy="8749377"/>
          </a:xfrm>
        </p:grpSpPr>
        <p:sp>
          <p:nvSpPr>
            <p:cNvPr id="9" name="TextBox 9"/>
            <p:cNvSpPr txBox="1"/>
            <p:nvPr/>
          </p:nvSpPr>
          <p:spPr>
            <a:xfrm>
              <a:off x="8119577" y="6610083"/>
              <a:ext cx="4651806" cy="588700"/>
            </a:xfrm>
            <a:prstGeom prst="rect">
              <a:avLst/>
            </a:prstGeom>
          </p:spPr>
          <p:txBody>
            <a:bodyPr lIns="0" tIns="0" rIns="0" bIns="0" rtlCol="0" anchor="t">
              <a:spAutoFit/>
            </a:bodyPr>
            <a:lstStyle/>
            <a:p>
              <a:pPr algn="ctr">
                <a:lnSpc>
                  <a:spcPts val="3523"/>
                </a:lnSpc>
              </a:pPr>
              <a:r>
                <a:rPr lang="en-US" sz="2348">
                  <a:solidFill>
                    <a:srgbClr val="FFFFFF"/>
                  </a:solidFill>
                  <a:latin typeface="Academy"/>
                </a:rPr>
                <a:t>Employee Record</a:t>
              </a:r>
            </a:p>
          </p:txBody>
        </p:sp>
        <p:sp>
          <p:nvSpPr>
            <p:cNvPr id="10" name="TextBox 10"/>
            <p:cNvSpPr txBox="1"/>
            <p:nvPr/>
          </p:nvSpPr>
          <p:spPr>
            <a:xfrm>
              <a:off x="7780042" y="7444055"/>
              <a:ext cx="5330876" cy="1305321"/>
            </a:xfrm>
            <a:prstGeom prst="rect">
              <a:avLst/>
            </a:prstGeom>
          </p:spPr>
          <p:txBody>
            <a:bodyPr lIns="0" tIns="0" rIns="0" bIns="0" rtlCol="0" anchor="t">
              <a:spAutoFit/>
            </a:bodyPr>
            <a:lstStyle/>
            <a:p>
              <a:pPr algn="ctr">
                <a:lnSpc>
                  <a:spcPts val="1886"/>
                </a:lnSpc>
              </a:pPr>
              <a:r>
                <a:rPr lang="en-US" sz="1886">
                  <a:solidFill>
                    <a:srgbClr val="FFFFFF">
                      <a:alpha val="60000"/>
                    </a:srgbClr>
                  </a:solidFill>
                  <a:latin typeface="Courier Prime"/>
                </a:rPr>
                <a:t>It contains details such as names, date of employment, and assigned store location.</a:t>
              </a:r>
            </a:p>
          </p:txBody>
        </p:sp>
        <p:sp>
          <p:nvSpPr>
            <p:cNvPr id="11" name="TextBox 11"/>
            <p:cNvSpPr txBox="1"/>
            <p:nvPr/>
          </p:nvSpPr>
          <p:spPr>
            <a:xfrm>
              <a:off x="299787" y="1905024"/>
              <a:ext cx="4651806" cy="588700"/>
            </a:xfrm>
            <a:prstGeom prst="rect">
              <a:avLst/>
            </a:prstGeom>
          </p:spPr>
          <p:txBody>
            <a:bodyPr lIns="0" tIns="0" rIns="0" bIns="0" rtlCol="0" anchor="t">
              <a:spAutoFit/>
            </a:bodyPr>
            <a:lstStyle/>
            <a:p>
              <a:pPr algn="ctr">
                <a:lnSpc>
                  <a:spcPts val="3523"/>
                </a:lnSpc>
              </a:pPr>
              <a:r>
                <a:rPr lang="en-US" sz="2348">
                  <a:solidFill>
                    <a:srgbClr val="FFFFFF"/>
                  </a:solidFill>
                  <a:latin typeface="Academy"/>
                </a:rPr>
                <a:t>Product Catalog</a:t>
              </a:r>
            </a:p>
          </p:txBody>
        </p:sp>
        <p:sp>
          <p:nvSpPr>
            <p:cNvPr id="12" name="TextBox 12"/>
            <p:cNvSpPr txBox="1"/>
            <p:nvPr/>
          </p:nvSpPr>
          <p:spPr>
            <a:xfrm>
              <a:off x="0" y="2766969"/>
              <a:ext cx="5251380" cy="987821"/>
            </a:xfrm>
            <a:prstGeom prst="rect">
              <a:avLst/>
            </a:prstGeom>
          </p:spPr>
          <p:txBody>
            <a:bodyPr lIns="0" tIns="0" rIns="0" bIns="0" rtlCol="0" anchor="t">
              <a:spAutoFit/>
            </a:bodyPr>
            <a:lstStyle/>
            <a:p>
              <a:pPr algn="ctr">
                <a:lnSpc>
                  <a:spcPts val="1886"/>
                </a:lnSpc>
              </a:pPr>
              <a:r>
                <a:rPr lang="en-US" sz="1886">
                  <a:solidFill>
                    <a:srgbClr val="FFFFFF">
                      <a:alpha val="60000"/>
                    </a:srgbClr>
                  </a:solidFill>
                  <a:latin typeface="Courier Prime"/>
                </a:rPr>
                <a:t>Including the name, description, price, category, and availability.</a:t>
              </a:r>
            </a:p>
          </p:txBody>
        </p:sp>
        <p:sp>
          <p:nvSpPr>
            <p:cNvPr id="13" name="TextBox 13"/>
            <p:cNvSpPr txBox="1"/>
            <p:nvPr/>
          </p:nvSpPr>
          <p:spPr>
            <a:xfrm>
              <a:off x="299787" y="6610083"/>
              <a:ext cx="4651806" cy="588700"/>
            </a:xfrm>
            <a:prstGeom prst="rect">
              <a:avLst/>
            </a:prstGeom>
          </p:spPr>
          <p:txBody>
            <a:bodyPr lIns="0" tIns="0" rIns="0" bIns="0" rtlCol="0" anchor="t">
              <a:spAutoFit/>
            </a:bodyPr>
            <a:lstStyle/>
            <a:p>
              <a:pPr algn="ctr">
                <a:lnSpc>
                  <a:spcPts val="3523"/>
                </a:lnSpc>
              </a:pPr>
              <a:r>
                <a:rPr lang="en-US" sz="2348">
                  <a:solidFill>
                    <a:srgbClr val="FFFFFF"/>
                  </a:solidFill>
                  <a:latin typeface="Academy"/>
                </a:rPr>
                <a:t>Order Processing</a:t>
              </a:r>
            </a:p>
          </p:txBody>
        </p:sp>
        <p:sp>
          <p:nvSpPr>
            <p:cNvPr id="14" name="TextBox 14"/>
            <p:cNvSpPr txBox="1"/>
            <p:nvPr/>
          </p:nvSpPr>
          <p:spPr>
            <a:xfrm>
              <a:off x="0" y="7444055"/>
              <a:ext cx="5251380" cy="670321"/>
            </a:xfrm>
            <a:prstGeom prst="rect">
              <a:avLst/>
            </a:prstGeom>
          </p:spPr>
          <p:txBody>
            <a:bodyPr lIns="0" tIns="0" rIns="0" bIns="0" rtlCol="0" anchor="t">
              <a:spAutoFit/>
            </a:bodyPr>
            <a:lstStyle/>
            <a:p>
              <a:pPr algn="ctr">
                <a:lnSpc>
                  <a:spcPts val="1886"/>
                </a:lnSpc>
              </a:pPr>
              <a:r>
                <a:rPr lang="en-US" sz="1886">
                  <a:solidFill>
                    <a:srgbClr val="FFFFFF">
                      <a:alpha val="60000"/>
                    </a:srgbClr>
                  </a:solidFill>
                  <a:latin typeface="Courier Prime"/>
                </a:rPr>
                <a:t>Monitor incoming inventory and track its sources.</a:t>
              </a:r>
            </a:p>
          </p:txBody>
        </p:sp>
        <p:sp>
          <p:nvSpPr>
            <p:cNvPr id="15" name="TextBox 15"/>
            <p:cNvSpPr txBox="1"/>
            <p:nvPr/>
          </p:nvSpPr>
          <p:spPr>
            <a:xfrm>
              <a:off x="7890299" y="1905195"/>
              <a:ext cx="5135762" cy="588700"/>
            </a:xfrm>
            <a:prstGeom prst="rect">
              <a:avLst/>
            </a:prstGeom>
          </p:spPr>
          <p:txBody>
            <a:bodyPr lIns="0" tIns="0" rIns="0" bIns="0" rtlCol="0" anchor="t">
              <a:spAutoFit/>
            </a:bodyPr>
            <a:lstStyle/>
            <a:p>
              <a:pPr algn="ctr">
                <a:lnSpc>
                  <a:spcPts val="3523"/>
                </a:lnSpc>
              </a:pPr>
              <a:r>
                <a:rPr lang="en-US" sz="2348">
                  <a:solidFill>
                    <a:srgbClr val="FFFFFF"/>
                  </a:solidFill>
                  <a:latin typeface="Academy"/>
                </a:rPr>
                <a:t>Inventory Tracking</a:t>
              </a:r>
            </a:p>
          </p:txBody>
        </p:sp>
        <p:sp>
          <p:nvSpPr>
            <p:cNvPr id="16" name="TextBox 16"/>
            <p:cNvSpPr txBox="1"/>
            <p:nvPr/>
          </p:nvSpPr>
          <p:spPr>
            <a:xfrm>
              <a:off x="7792742" y="2767140"/>
              <a:ext cx="5330876" cy="1622821"/>
            </a:xfrm>
            <a:prstGeom prst="rect">
              <a:avLst/>
            </a:prstGeom>
          </p:spPr>
          <p:txBody>
            <a:bodyPr lIns="0" tIns="0" rIns="0" bIns="0" rtlCol="0" anchor="t">
              <a:spAutoFit/>
            </a:bodyPr>
            <a:lstStyle/>
            <a:p>
              <a:pPr algn="ctr">
                <a:lnSpc>
                  <a:spcPts val="1886"/>
                </a:lnSpc>
              </a:pPr>
              <a:r>
                <a:rPr lang="en-US" sz="1886">
                  <a:solidFill>
                    <a:srgbClr val="FFFFFF">
                      <a:alpha val="60000"/>
                    </a:srgbClr>
                  </a:solidFill>
                  <a:latin typeface="Courier Prime"/>
                </a:rPr>
                <a:t>Update inventory records promptly in real-time to reflect any sales or restocking activities accurately.</a:t>
              </a:r>
            </a:p>
          </p:txBody>
        </p:sp>
        <p:sp>
          <p:nvSpPr>
            <p:cNvPr id="17" name="TextBox 17"/>
            <p:cNvSpPr txBox="1"/>
            <p:nvPr/>
          </p:nvSpPr>
          <p:spPr>
            <a:xfrm>
              <a:off x="16054200" y="1905195"/>
              <a:ext cx="4651806" cy="588700"/>
            </a:xfrm>
            <a:prstGeom prst="rect">
              <a:avLst/>
            </a:prstGeom>
          </p:spPr>
          <p:txBody>
            <a:bodyPr lIns="0" tIns="0" rIns="0" bIns="0" rtlCol="0" anchor="t">
              <a:spAutoFit/>
            </a:bodyPr>
            <a:lstStyle/>
            <a:p>
              <a:pPr algn="ctr">
                <a:lnSpc>
                  <a:spcPts val="3523"/>
                </a:lnSpc>
              </a:pPr>
              <a:r>
                <a:rPr lang="en-US" sz="2348">
                  <a:solidFill>
                    <a:srgbClr val="FFFFFF"/>
                  </a:solidFill>
                  <a:latin typeface="Academy"/>
                </a:rPr>
                <a:t>Customer Catalog</a:t>
              </a:r>
            </a:p>
          </p:txBody>
        </p:sp>
        <p:sp>
          <p:nvSpPr>
            <p:cNvPr id="18" name="TextBox 18"/>
            <p:cNvSpPr txBox="1"/>
            <p:nvPr/>
          </p:nvSpPr>
          <p:spPr>
            <a:xfrm>
              <a:off x="16028800" y="6610083"/>
              <a:ext cx="4651806" cy="588700"/>
            </a:xfrm>
            <a:prstGeom prst="rect">
              <a:avLst/>
            </a:prstGeom>
          </p:spPr>
          <p:txBody>
            <a:bodyPr lIns="0" tIns="0" rIns="0" bIns="0" rtlCol="0" anchor="t">
              <a:spAutoFit/>
            </a:bodyPr>
            <a:lstStyle/>
            <a:p>
              <a:pPr algn="ctr">
                <a:lnSpc>
                  <a:spcPts val="3523"/>
                </a:lnSpc>
              </a:pPr>
              <a:r>
                <a:rPr lang="en-US" sz="2348">
                  <a:solidFill>
                    <a:srgbClr val="FFFFFF"/>
                  </a:solidFill>
                  <a:latin typeface="Academy"/>
                </a:rPr>
                <a:t>Stores</a:t>
              </a:r>
            </a:p>
          </p:txBody>
        </p:sp>
        <p:sp>
          <p:nvSpPr>
            <p:cNvPr id="19" name="TextBox 19"/>
            <p:cNvSpPr txBox="1"/>
            <p:nvPr/>
          </p:nvSpPr>
          <p:spPr>
            <a:xfrm>
              <a:off x="15639580" y="7444055"/>
              <a:ext cx="5430245" cy="670321"/>
            </a:xfrm>
            <a:prstGeom prst="rect">
              <a:avLst/>
            </a:prstGeom>
          </p:spPr>
          <p:txBody>
            <a:bodyPr lIns="0" tIns="0" rIns="0" bIns="0" rtlCol="0" anchor="t">
              <a:spAutoFit/>
            </a:bodyPr>
            <a:lstStyle/>
            <a:p>
              <a:pPr algn="ctr">
                <a:lnSpc>
                  <a:spcPts val="1886"/>
                </a:lnSpc>
              </a:pPr>
              <a:r>
                <a:rPr lang="en-US" sz="1886">
                  <a:solidFill>
                    <a:srgbClr val="FFFFFF">
                      <a:alpha val="60000"/>
                    </a:srgbClr>
                  </a:solidFill>
                  <a:latin typeface="Courier Prime"/>
                </a:rPr>
                <a:t>Includes the store name and address for each location.</a:t>
              </a:r>
            </a:p>
          </p:txBody>
        </p:sp>
        <p:grpSp>
          <p:nvGrpSpPr>
            <p:cNvPr id="20" name="Group 20"/>
            <p:cNvGrpSpPr/>
            <p:nvPr/>
          </p:nvGrpSpPr>
          <p:grpSpPr>
            <a:xfrm>
              <a:off x="1733515" y="4732861"/>
              <a:ext cx="1784350" cy="178435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en-US"/>
              </a:p>
            </p:txBody>
          </p:sp>
        </p:grpSp>
        <p:grpSp>
          <p:nvGrpSpPr>
            <p:cNvPr id="22" name="Group 22"/>
            <p:cNvGrpSpPr/>
            <p:nvPr/>
          </p:nvGrpSpPr>
          <p:grpSpPr>
            <a:xfrm>
              <a:off x="9553305" y="4732861"/>
              <a:ext cx="1784350" cy="178435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9873" t="-18376" r="-20134" b="-21631"/>
                </a:stretch>
              </a:blipFill>
            </p:spPr>
            <p:txBody>
              <a:bodyPr/>
              <a:lstStyle/>
              <a:p>
                <a:endParaRPr lang="en-US"/>
              </a:p>
            </p:txBody>
          </p:sp>
        </p:grpSp>
        <p:grpSp>
          <p:nvGrpSpPr>
            <p:cNvPr id="24" name="Group 24"/>
            <p:cNvGrpSpPr/>
            <p:nvPr/>
          </p:nvGrpSpPr>
          <p:grpSpPr>
            <a:xfrm>
              <a:off x="17462528" y="4732861"/>
              <a:ext cx="1784350" cy="178435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2957" t="-12257" r="-12257" b="-12957"/>
                </a:stretch>
              </a:blipFill>
            </p:spPr>
            <p:txBody>
              <a:bodyPr/>
              <a:lstStyle/>
              <a:p>
                <a:endParaRPr lang="en-US"/>
              </a:p>
            </p:txBody>
          </p:sp>
        </p:grpSp>
        <p:grpSp>
          <p:nvGrpSpPr>
            <p:cNvPr id="26" name="Group 26"/>
            <p:cNvGrpSpPr/>
            <p:nvPr/>
          </p:nvGrpSpPr>
          <p:grpSpPr>
            <a:xfrm>
              <a:off x="1733601" y="0"/>
              <a:ext cx="1784179" cy="1784179"/>
              <a:chOff x="0" y="0"/>
              <a:chExt cx="812800" cy="812800"/>
            </a:xfrm>
          </p:grpSpPr>
          <p:sp>
            <p:nvSpPr>
              <p:cNvPr id="27" name="Freeform 27"/>
              <p:cNvSpPr/>
              <p:nvPr/>
            </p:nvSpPr>
            <p:spPr>
              <a:xfrm rot="54000">
                <a:off x="-3475" y="-3475"/>
                <a:ext cx="819751" cy="819751"/>
              </a:xfrm>
              <a:custGeom>
                <a:avLst/>
                <a:gdLst/>
                <a:ahLst/>
                <a:cxnLst/>
                <a:rect l="l" t="t" r="r" b="b"/>
                <a:pathLst>
                  <a:path w="819751" h="819751">
                    <a:moveTo>
                      <a:pt x="403492" y="3525"/>
                    </a:moveTo>
                    <a:cubicBezTo>
                      <a:pt x="179071" y="7051"/>
                      <a:pt x="0" y="191838"/>
                      <a:pt x="3525" y="416258"/>
                    </a:cubicBezTo>
                    <a:cubicBezTo>
                      <a:pt x="7051" y="640679"/>
                      <a:pt x="191838" y="819750"/>
                      <a:pt x="416258" y="816225"/>
                    </a:cubicBezTo>
                    <a:cubicBezTo>
                      <a:pt x="640679" y="812699"/>
                      <a:pt x="819750" y="627912"/>
                      <a:pt x="816225" y="403492"/>
                    </a:cubicBezTo>
                    <a:cubicBezTo>
                      <a:pt x="812699" y="179071"/>
                      <a:pt x="627912" y="0"/>
                      <a:pt x="403492" y="3525"/>
                    </a:cubicBezTo>
                    <a:close/>
                  </a:path>
                </a:pathLst>
              </a:custGeom>
              <a:blipFill>
                <a:blip r:embed="rId8"/>
                <a:stretch>
                  <a:fillRect l="-7463" t="-7009" r="-6679" b="-7133"/>
                </a:stretch>
              </a:blipFill>
            </p:spPr>
            <p:txBody>
              <a:bodyPr/>
              <a:lstStyle/>
              <a:p>
                <a:endParaRPr lang="en-US"/>
              </a:p>
            </p:txBody>
          </p:sp>
        </p:grpSp>
        <p:grpSp>
          <p:nvGrpSpPr>
            <p:cNvPr id="28" name="Group 28"/>
            <p:cNvGrpSpPr/>
            <p:nvPr/>
          </p:nvGrpSpPr>
          <p:grpSpPr>
            <a:xfrm>
              <a:off x="9566005" y="0"/>
              <a:ext cx="1784350" cy="178435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19261" t="-19431" r="-19363" b="-19193"/>
                </a:stretch>
              </a:blipFill>
            </p:spPr>
            <p:txBody>
              <a:bodyPr/>
              <a:lstStyle/>
              <a:p>
                <a:endParaRPr lang="en-US"/>
              </a:p>
            </p:txBody>
          </p:sp>
        </p:grpSp>
        <p:grpSp>
          <p:nvGrpSpPr>
            <p:cNvPr id="30" name="Group 30"/>
            <p:cNvGrpSpPr/>
            <p:nvPr/>
          </p:nvGrpSpPr>
          <p:grpSpPr>
            <a:xfrm>
              <a:off x="17487928" y="0"/>
              <a:ext cx="1784350" cy="1784350"/>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26265" t="-24164" r="-24164" b="-26265"/>
                </a:stretch>
              </a:blipFill>
            </p:spPr>
            <p:txBody>
              <a:bodyPr/>
              <a:lstStyle/>
              <a:p>
                <a:endParaRPr lang="en-US"/>
              </a:p>
            </p:txBody>
          </p:sp>
        </p:grpSp>
        <p:sp>
          <p:nvSpPr>
            <p:cNvPr id="32" name="TextBox 32"/>
            <p:cNvSpPr txBox="1"/>
            <p:nvPr/>
          </p:nvSpPr>
          <p:spPr>
            <a:xfrm>
              <a:off x="15664980" y="2767140"/>
              <a:ext cx="5430245" cy="1622821"/>
            </a:xfrm>
            <a:prstGeom prst="rect">
              <a:avLst/>
            </a:prstGeom>
          </p:spPr>
          <p:txBody>
            <a:bodyPr lIns="0" tIns="0" rIns="0" bIns="0" rtlCol="0" anchor="t">
              <a:spAutoFit/>
            </a:bodyPr>
            <a:lstStyle/>
            <a:p>
              <a:pPr algn="ctr">
                <a:lnSpc>
                  <a:spcPts val="1886"/>
                </a:lnSpc>
              </a:pPr>
              <a:r>
                <a:rPr lang="en-US" sz="1886">
                  <a:solidFill>
                    <a:srgbClr val="FFFFFF">
                      <a:alpha val="60000"/>
                    </a:srgbClr>
                  </a:solidFill>
                  <a:latin typeface="Courier Prime"/>
                </a:rPr>
                <a:t>Includes information like names, contact details, and addresses of each customer, in addition to their purchase history.</a:t>
              </a:r>
            </a:p>
          </p:txBody>
        </p:sp>
      </p:grpSp>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1725"/>
        </a:solidFill>
        <a:effectLst/>
      </p:bgPr>
    </p:bg>
    <p:spTree>
      <p:nvGrpSpPr>
        <p:cNvPr id="1" name=""/>
        <p:cNvGrpSpPr/>
        <p:nvPr/>
      </p:nvGrpSpPr>
      <p:grpSpPr>
        <a:xfrm>
          <a:off x="0" y="0"/>
          <a:ext cx="0" cy="0"/>
          <a:chOff x="0" y="0"/>
          <a:chExt cx="0" cy="0"/>
        </a:xfrm>
      </p:grpSpPr>
      <p:grpSp>
        <p:nvGrpSpPr>
          <p:cNvPr id="2" name="Group 2"/>
          <p:cNvGrpSpPr/>
          <p:nvPr/>
        </p:nvGrpSpPr>
        <p:grpSpPr>
          <a:xfrm>
            <a:off x="9319076" y="757523"/>
            <a:ext cx="7940224" cy="8500777"/>
            <a:chOff x="0" y="0"/>
            <a:chExt cx="10586966" cy="11334369"/>
          </a:xfrm>
        </p:grpSpPr>
        <p:pic>
          <p:nvPicPr>
            <p:cNvPr id="3" name="Picture 3"/>
            <p:cNvPicPr>
              <a:picLocks noChangeAspect="1"/>
            </p:cNvPicPr>
            <p:nvPr/>
          </p:nvPicPr>
          <p:blipFill>
            <a:blip r:embed="rId2"/>
            <a:srcRect t="23676" b="23676"/>
            <a:stretch>
              <a:fillRect/>
            </a:stretch>
          </p:blipFill>
          <p:spPr>
            <a:xfrm>
              <a:off x="0" y="0"/>
              <a:ext cx="7015644" cy="3693456"/>
            </a:xfrm>
            <a:prstGeom prst="rect">
              <a:avLst/>
            </a:prstGeom>
          </p:spPr>
        </p:pic>
        <p:pic>
          <p:nvPicPr>
            <p:cNvPr id="4" name="Picture 4"/>
            <p:cNvPicPr>
              <a:picLocks noChangeAspect="1"/>
            </p:cNvPicPr>
            <p:nvPr/>
          </p:nvPicPr>
          <p:blipFill>
            <a:blip r:embed="rId3"/>
            <a:srcRect l="3372" r="3372"/>
            <a:stretch>
              <a:fillRect/>
            </a:stretch>
          </p:blipFill>
          <p:spPr>
            <a:xfrm>
              <a:off x="7142644" y="0"/>
              <a:ext cx="3444322" cy="3693456"/>
            </a:xfrm>
            <a:prstGeom prst="rect">
              <a:avLst/>
            </a:prstGeom>
          </p:spPr>
        </p:pic>
        <p:pic>
          <p:nvPicPr>
            <p:cNvPr id="5" name="Picture 5"/>
            <p:cNvPicPr>
              <a:picLocks noChangeAspect="1"/>
            </p:cNvPicPr>
            <p:nvPr/>
          </p:nvPicPr>
          <p:blipFill>
            <a:blip r:embed="rId4"/>
            <a:srcRect l="3372" r="3372"/>
            <a:stretch>
              <a:fillRect/>
            </a:stretch>
          </p:blipFill>
          <p:spPr>
            <a:xfrm>
              <a:off x="0" y="3820456"/>
              <a:ext cx="3444322" cy="3693456"/>
            </a:xfrm>
            <a:prstGeom prst="rect">
              <a:avLst/>
            </a:prstGeom>
          </p:spPr>
        </p:pic>
        <p:pic>
          <p:nvPicPr>
            <p:cNvPr id="6" name="Picture 6"/>
            <p:cNvPicPr>
              <a:picLocks noChangeAspect="1"/>
            </p:cNvPicPr>
            <p:nvPr/>
          </p:nvPicPr>
          <p:blipFill>
            <a:blip r:embed="rId5"/>
            <a:srcRect l="3372" r="3372"/>
            <a:stretch>
              <a:fillRect/>
            </a:stretch>
          </p:blipFill>
          <p:spPr>
            <a:xfrm>
              <a:off x="0" y="7640913"/>
              <a:ext cx="3444322" cy="3693456"/>
            </a:xfrm>
            <a:prstGeom prst="rect">
              <a:avLst/>
            </a:prstGeom>
          </p:spPr>
        </p:pic>
        <p:pic>
          <p:nvPicPr>
            <p:cNvPr id="7" name="Picture 7"/>
            <p:cNvPicPr>
              <a:picLocks noChangeAspect="1"/>
            </p:cNvPicPr>
            <p:nvPr/>
          </p:nvPicPr>
          <p:blipFill>
            <a:blip r:embed="rId6"/>
            <a:srcRect l="3315" r="3315"/>
            <a:stretch>
              <a:fillRect/>
            </a:stretch>
          </p:blipFill>
          <p:spPr>
            <a:xfrm>
              <a:off x="3571322" y="3820456"/>
              <a:ext cx="7015644" cy="7513913"/>
            </a:xfrm>
            <a:prstGeom prst="rect">
              <a:avLst/>
            </a:prstGeom>
          </p:spPr>
        </p:pic>
      </p:grpSp>
      <p:sp>
        <p:nvSpPr>
          <p:cNvPr id="8" name="TextBox 8"/>
          <p:cNvSpPr txBox="1"/>
          <p:nvPr/>
        </p:nvSpPr>
        <p:spPr>
          <a:xfrm>
            <a:off x="1794312" y="1528312"/>
            <a:ext cx="6911816" cy="6625824"/>
          </a:xfrm>
          <a:prstGeom prst="rect">
            <a:avLst/>
          </a:prstGeom>
        </p:spPr>
        <p:txBody>
          <a:bodyPr lIns="0" tIns="0" rIns="0" bIns="0" rtlCol="0" anchor="t">
            <a:spAutoFit/>
          </a:bodyPr>
          <a:lstStyle/>
          <a:p>
            <a:pPr algn="r">
              <a:lnSpc>
                <a:spcPts val="17765"/>
              </a:lnSpc>
              <a:spcBef>
                <a:spcPct val="0"/>
              </a:spcBef>
            </a:pPr>
            <a:r>
              <a:rPr lang="en-US" sz="11843">
                <a:solidFill>
                  <a:srgbClr val="FFFFFF"/>
                </a:solidFill>
                <a:latin typeface="Rye"/>
              </a:rPr>
              <a:t>Key</a:t>
            </a:r>
          </a:p>
          <a:p>
            <a:pPr algn="r">
              <a:lnSpc>
                <a:spcPts val="17765"/>
              </a:lnSpc>
              <a:spcBef>
                <a:spcPct val="0"/>
              </a:spcBef>
            </a:pPr>
            <a:r>
              <a:rPr lang="en-US" sz="11843">
                <a:solidFill>
                  <a:srgbClr val="FFFFFF"/>
                </a:solidFill>
                <a:latin typeface="Rye"/>
              </a:rPr>
              <a:t>Business</a:t>
            </a:r>
          </a:p>
          <a:p>
            <a:pPr algn="r">
              <a:lnSpc>
                <a:spcPts val="17765"/>
              </a:lnSpc>
              <a:spcBef>
                <a:spcPct val="0"/>
              </a:spcBef>
            </a:pPr>
            <a:r>
              <a:rPr lang="en-US" sz="11843">
                <a:solidFill>
                  <a:srgbClr val="FFFFFF"/>
                </a:solidFill>
                <a:latin typeface="Rye"/>
              </a:rPr>
              <a:t>Rules</a:t>
            </a:r>
          </a:p>
        </p:txBody>
      </p:sp>
      <p:sp>
        <p:nvSpPr>
          <p:cNvPr id="9" name="Freeform 9"/>
          <p:cNvSpPr/>
          <p:nvPr/>
        </p:nvSpPr>
        <p:spPr>
          <a:xfrm>
            <a:off x="-617584" y="-539719"/>
            <a:ext cx="3147334" cy="2792339"/>
          </a:xfrm>
          <a:custGeom>
            <a:avLst/>
            <a:gdLst/>
            <a:ahLst/>
            <a:cxnLst/>
            <a:rect l="l" t="t" r="r" b="b"/>
            <a:pathLst>
              <a:path w="3147334" h="2792339">
                <a:moveTo>
                  <a:pt x="0" y="0"/>
                </a:moveTo>
                <a:lnTo>
                  <a:pt x="3147334" y="0"/>
                </a:lnTo>
                <a:lnTo>
                  <a:pt x="3147334" y="2792338"/>
                </a:lnTo>
                <a:lnTo>
                  <a:pt x="0" y="27923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transition spd="med">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1725"/>
        </a:solidFill>
        <a:effectLst/>
      </p:bgPr>
    </p:bg>
    <p:spTree>
      <p:nvGrpSpPr>
        <p:cNvPr id="1" name=""/>
        <p:cNvGrpSpPr/>
        <p:nvPr/>
      </p:nvGrpSpPr>
      <p:grpSpPr>
        <a:xfrm>
          <a:off x="0" y="0"/>
          <a:ext cx="0" cy="0"/>
          <a:chOff x="0" y="0"/>
          <a:chExt cx="0" cy="0"/>
        </a:xfrm>
      </p:grpSpPr>
      <p:grpSp>
        <p:nvGrpSpPr>
          <p:cNvPr id="2" name="Group 2"/>
          <p:cNvGrpSpPr/>
          <p:nvPr/>
        </p:nvGrpSpPr>
        <p:grpSpPr>
          <a:xfrm>
            <a:off x="-1228200" y="-2566855"/>
            <a:ext cx="20744400" cy="8847365"/>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4" name="Freeform 4"/>
          <p:cNvSpPr/>
          <p:nvPr/>
        </p:nvSpPr>
        <p:spPr>
          <a:xfrm>
            <a:off x="-980959" y="7672902"/>
            <a:ext cx="4019318" cy="4114800"/>
          </a:xfrm>
          <a:custGeom>
            <a:avLst/>
            <a:gdLst/>
            <a:ahLst/>
            <a:cxnLst/>
            <a:rect l="l" t="t" r="r" b="b"/>
            <a:pathLst>
              <a:path w="4019318" h="4114800">
                <a:moveTo>
                  <a:pt x="0" y="0"/>
                </a:moveTo>
                <a:lnTo>
                  <a:pt x="4019318" y="0"/>
                </a:lnTo>
                <a:lnTo>
                  <a:pt x="40193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4789670" y="7200900"/>
            <a:ext cx="4019318" cy="4114800"/>
          </a:xfrm>
          <a:custGeom>
            <a:avLst/>
            <a:gdLst/>
            <a:ahLst/>
            <a:cxnLst/>
            <a:rect l="l" t="t" r="r" b="b"/>
            <a:pathLst>
              <a:path w="4019318" h="4114800">
                <a:moveTo>
                  <a:pt x="0" y="0"/>
                </a:moveTo>
                <a:lnTo>
                  <a:pt x="4019318" y="0"/>
                </a:lnTo>
                <a:lnTo>
                  <a:pt x="40193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784131" y="5143500"/>
            <a:ext cx="4797696" cy="4114800"/>
            <a:chOff x="0" y="0"/>
            <a:chExt cx="1263591" cy="1083733"/>
          </a:xfrm>
        </p:grpSpPr>
        <p:sp>
          <p:nvSpPr>
            <p:cNvPr id="7" name="Freeform 7"/>
            <p:cNvSpPr/>
            <p:nvPr/>
          </p:nvSpPr>
          <p:spPr>
            <a:xfrm>
              <a:off x="0" y="0"/>
              <a:ext cx="1263591" cy="1083733"/>
            </a:xfrm>
            <a:custGeom>
              <a:avLst/>
              <a:gdLst/>
              <a:ahLst/>
              <a:cxnLst/>
              <a:rect l="l" t="t" r="r" b="b"/>
              <a:pathLst>
                <a:path w="1263591" h="1083733">
                  <a:moveTo>
                    <a:pt x="0" y="0"/>
                  </a:moveTo>
                  <a:lnTo>
                    <a:pt x="1263591" y="0"/>
                  </a:lnTo>
                  <a:lnTo>
                    <a:pt x="1263591" y="1083733"/>
                  </a:lnTo>
                  <a:lnTo>
                    <a:pt x="0" y="1083733"/>
                  </a:lnTo>
                  <a:close/>
                </a:path>
              </a:pathLst>
            </a:custGeom>
            <a:solidFill>
              <a:srgbClr val="4E5B64"/>
            </a:solidFill>
          </p:spPr>
          <p:txBody>
            <a:bodyPr/>
            <a:lstStyle/>
            <a:p>
              <a:endParaRPr lang="en-US"/>
            </a:p>
          </p:txBody>
        </p:sp>
        <p:sp>
          <p:nvSpPr>
            <p:cNvPr id="8" name="TextBox 8"/>
            <p:cNvSpPr txBox="1"/>
            <p:nvPr/>
          </p:nvSpPr>
          <p:spPr>
            <a:xfrm>
              <a:off x="0" y="-66675"/>
              <a:ext cx="1263591" cy="1150408"/>
            </a:xfrm>
            <a:prstGeom prst="rect">
              <a:avLst/>
            </a:prstGeom>
          </p:spPr>
          <p:txBody>
            <a:bodyPr lIns="50800" tIns="50800" rIns="50800" bIns="50800" rtlCol="0" anchor="ctr"/>
            <a:lstStyle/>
            <a:p>
              <a:pPr algn="ctr">
                <a:lnSpc>
                  <a:spcPts val="2530"/>
                </a:lnSpc>
              </a:pPr>
              <a:endParaRPr/>
            </a:p>
          </p:txBody>
        </p:sp>
      </p:grpSp>
      <p:grpSp>
        <p:nvGrpSpPr>
          <p:cNvPr id="9" name="Group 9"/>
          <p:cNvGrpSpPr/>
          <p:nvPr/>
        </p:nvGrpSpPr>
        <p:grpSpPr>
          <a:xfrm>
            <a:off x="11706173" y="5143500"/>
            <a:ext cx="4797696" cy="4114800"/>
            <a:chOff x="0" y="0"/>
            <a:chExt cx="1263591" cy="1083733"/>
          </a:xfrm>
        </p:grpSpPr>
        <p:sp>
          <p:nvSpPr>
            <p:cNvPr id="10" name="Freeform 10"/>
            <p:cNvSpPr/>
            <p:nvPr/>
          </p:nvSpPr>
          <p:spPr>
            <a:xfrm>
              <a:off x="0" y="0"/>
              <a:ext cx="1263591" cy="1083733"/>
            </a:xfrm>
            <a:custGeom>
              <a:avLst/>
              <a:gdLst/>
              <a:ahLst/>
              <a:cxnLst/>
              <a:rect l="l" t="t" r="r" b="b"/>
              <a:pathLst>
                <a:path w="1263591" h="1083733">
                  <a:moveTo>
                    <a:pt x="0" y="0"/>
                  </a:moveTo>
                  <a:lnTo>
                    <a:pt x="1263591" y="0"/>
                  </a:lnTo>
                  <a:lnTo>
                    <a:pt x="1263591" y="1083733"/>
                  </a:lnTo>
                  <a:lnTo>
                    <a:pt x="0" y="1083733"/>
                  </a:lnTo>
                  <a:close/>
                </a:path>
              </a:pathLst>
            </a:custGeom>
            <a:solidFill>
              <a:srgbClr val="4E5B64"/>
            </a:solidFill>
          </p:spPr>
          <p:txBody>
            <a:bodyPr/>
            <a:lstStyle/>
            <a:p>
              <a:endParaRPr lang="en-US"/>
            </a:p>
          </p:txBody>
        </p:sp>
        <p:sp>
          <p:nvSpPr>
            <p:cNvPr id="11" name="TextBox 11"/>
            <p:cNvSpPr txBox="1"/>
            <p:nvPr/>
          </p:nvSpPr>
          <p:spPr>
            <a:xfrm>
              <a:off x="0" y="-66675"/>
              <a:ext cx="1263591" cy="1150408"/>
            </a:xfrm>
            <a:prstGeom prst="rect">
              <a:avLst/>
            </a:prstGeom>
          </p:spPr>
          <p:txBody>
            <a:bodyPr lIns="50800" tIns="50800" rIns="50800" bIns="50800" rtlCol="0" anchor="ctr"/>
            <a:lstStyle/>
            <a:p>
              <a:pPr algn="ctr">
                <a:lnSpc>
                  <a:spcPts val="2530"/>
                </a:lnSpc>
              </a:pPr>
              <a:endParaRPr/>
            </a:p>
          </p:txBody>
        </p:sp>
      </p:grpSp>
      <p:grpSp>
        <p:nvGrpSpPr>
          <p:cNvPr id="12" name="Group 12"/>
          <p:cNvGrpSpPr/>
          <p:nvPr/>
        </p:nvGrpSpPr>
        <p:grpSpPr>
          <a:xfrm>
            <a:off x="6745152" y="5143500"/>
            <a:ext cx="4797696" cy="4114800"/>
            <a:chOff x="0" y="0"/>
            <a:chExt cx="1263591" cy="1083733"/>
          </a:xfrm>
        </p:grpSpPr>
        <p:sp>
          <p:nvSpPr>
            <p:cNvPr id="13" name="Freeform 13"/>
            <p:cNvSpPr/>
            <p:nvPr/>
          </p:nvSpPr>
          <p:spPr>
            <a:xfrm>
              <a:off x="0" y="0"/>
              <a:ext cx="1263591" cy="1083733"/>
            </a:xfrm>
            <a:custGeom>
              <a:avLst/>
              <a:gdLst/>
              <a:ahLst/>
              <a:cxnLst/>
              <a:rect l="l" t="t" r="r" b="b"/>
              <a:pathLst>
                <a:path w="1263591" h="1083733">
                  <a:moveTo>
                    <a:pt x="0" y="0"/>
                  </a:moveTo>
                  <a:lnTo>
                    <a:pt x="1263591" y="0"/>
                  </a:lnTo>
                  <a:lnTo>
                    <a:pt x="1263591" y="1083733"/>
                  </a:lnTo>
                  <a:lnTo>
                    <a:pt x="0" y="1083733"/>
                  </a:lnTo>
                  <a:close/>
                </a:path>
              </a:pathLst>
            </a:custGeom>
            <a:solidFill>
              <a:srgbClr val="4E5B64"/>
            </a:solidFill>
          </p:spPr>
          <p:txBody>
            <a:bodyPr/>
            <a:lstStyle/>
            <a:p>
              <a:endParaRPr lang="en-US"/>
            </a:p>
          </p:txBody>
        </p:sp>
        <p:sp>
          <p:nvSpPr>
            <p:cNvPr id="14" name="TextBox 14"/>
            <p:cNvSpPr txBox="1"/>
            <p:nvPr/>
          </p:nvSpPr>
          <p:spPr>
            <a:xfrm>
              <a:off x="0" y="-66675"/>
              <a:ext cx="1263591" cy="1150408"/>
            </a:xfrm>
            <a:prstGeom prst="rect">
              <a:avLst/>
            </a:prstGeom>
          </p:spPr>
          <p:txBody>
            <a:bodyPr lIns="50800" tIns="50800" rIns="50800" bIns="50800" rtlCol="0" anchor="ctr"/>
            <a:lstStyle/>
            <a:p>
              <a:pPr algn="ctr">
                <a:lnSpc>
                  <a:spcPts val="2530"/>
                </a:lnSpc>
              </a:pPr>
              <a:endParaRPr/>
            </a:p>
          </p:txBody>
        </p:sp>
      </p:grpSp>
      <p:grpSp>
        <p:nvGrpSpPr>
          <p:cNvPr id="15" name="Group 15"/>
          <p:cNvGrpSpPr/>
          <p:nvPr/>
        </p:nvGrpSpPr>
        <p:grpSpPr>
          <a:xfrm>
            <a:off x="1732959" y="2680443"/>
            <a:ext cx="4848868" cy="3980291"/>
            <a:chOff x="0" y="0"/>
            <a:chExt cx="2450668" cy="2011680"/>
          </a:xfrm>
        </p:grpSpPr>
        <p:sp>
          <p:nvSpPr>
            <p:cNvPr id="16" name="Freeform 16"/>
            <p:cNvSpPr/>
            <p:nvPr/>
          </p:nvSpPr>
          <p:spPr>
            <a:xfrm>
              <a:off x="-2540" y="-2540"/>
              <a:ext cx="2453208" cy="2009140"/>
            </a:xfrm>
            <a:custGeom>
              <a:avLst/>
              <a:gdLst/>
              <a:ahLst/>
              <a:cxnLst/>
              <a:rect l="l" t="t" r="r" b="b"/>
              <a:pathLst>
                <a:path w="2453208" h="2009140">
                  <a:moveTo>
                    <a:pt x="2451897" y="1778000"/>
                  </a:moveTo>
                  <a:cubicBezTo>
                    <a:pt x="2450587" y="1276350"/>
                    <a:pt x="2434861" y="598170"/>
                    <a:pt x="2434861" y="97790"/>
                  </a:cubicBezTo>
                  <a:cubicBezTo>
                    <a:pt x="2434861" y="90170"/>
                    <a:pt x="2436171" y="82550"/>
                    <a:pt x="2436171" y="76200"/>
                  </a:cubicBezTo>
                  <a:cubicBezTo>
                    <a:pt x="2434861" y="74930"/>
                    <a:pt x="2433550" y="74930"/>
                    <a:pt x="2432240" y="73660"/>
                  </a:cubicBezTo>
                  <a:cubicBezTo>
                    <a:pt x="2432240" y="73660"/>
                    <a:pt x="2430929" y="74930"/>
                    <a:pt x="2430929" y="76200"/>
                  </a:cubicBezTo>
                  <a:cubicBezTo>
                    <a:pt x="2428308" y="82550"/>
                    <a:pt x="2423066" y="82550"/>
                    <a:pt x="2417824" y="82550"/>
                  </a:cubicBezTo>
                  <a:cubicBezTo>
                    <a:pt x="2411271" y="81280"/>
                    <a:pt x="2404719" y="74930"/>
                    <a:pt x="2396855" y="77470"/>
                  </a:cubicBezTo>
                  <a:cubicBezTo>
                    <a:pt x="2394235" y="78740"/>
                    <a:pt x="2388992" y="76200"/>
                    <a:pt x="2387682" y="73660"/>
                  </a:cubicBezTo>
                  <a:cubicBezTo>
                    <a:pt x="2383750" y="68580"/>
                    <a:pt x="2378508" y="68580"/>
                    <a:pt x="2373266" y="71120"/>
                  </a:cubicBezTo>
                  <a:cubicBezTo>
                    <a:pt x="2370645" y="72390"/>
                    <a:pt x="2368024" y="71120"/>
                    <a:pt x="2365403" y="71120"/>
                  </a:cubicBezTo>
                  <a:cubicBezTo>
                    <a:pt x="2361472" y="71120"/>
                    <a:pt x="2356229" y="69850"/>
                    <a:pt x="2352298" y="68580"/>
                  </a:cubicBezTo>
                  <a:cubicBezTo>
                    <a:pt x="2350988" y="68580"/>
                    <a:pt x="2348366" y="67310"/>
                    <a:pt x="2347056" y="67310"/>
                  </a:cubicBezTo>
                  <a:cubicBezTo>
                    <a:pt x="2343124" y="66040"/>
                    <a:pt x="2339193" y="62230"/>
                    <a:pt x="2335261" y="67310"/>
                  </a:cubicBezTo>
                  <a:cubicBezTo>
                    <a:pt x="2335261" y="67310"/>
                    <a:pt x="2332640" y="67310"/>
                    <a:pt x="2331330" y="66040"/>
                  </a:cubicBezTo>
                  <a:cubicBezTo>
                    <a:pt x="2330019" y="63500"/>
                    <a:pt x="2328709" y="59690"/>
                    <a:pt x="2327398" y="57150"/>
                  </a:cubicBezTo>
                  <a:cubicBezTo>
                    <a:pt x="2324777" y="53340"/>
                    <a:pt x="2324777" y="46990"/>
                    <a:pt x="2320846" y="44450"/>
                  </a:cubicBezTo>
                  <a:cubicBezTo>
                    <a:pt x="2318224" y="43180"/>
                    <a:pt x="2316914" y="41910"/>
                    <a:pt x="2315603" y="39370"/>
                  </a:cubicBezTo>
                  <a:cubicBezTo>
                    <a:pt x="2315603" y="38100"/>
                    <a:pt x="2312982" y="36830"/>
                    <a:pt x="2312982" y="35560"/>
                  </a:cubicBezTo>
                  <a:lnTo>
                    <a:pt x="2309051" y="31750"/>
                  </a:lnTo>
                  <a:cubicBezTo>
                    <a:pt x="2307740" y="29210"/>
                    <a:pt x="2306430" y="25400"/>
                    <a:pt x="2303809" y="24130"/>
                  </a:cubicBezTo>
                  <a:cubicBezTo>
                    <a:pt x="2298567" y="20320"/>
                    <a:pt x="2297256" y="15240"/>
                    <a:pt x="2299877" y="8890"/>
                  </a:cubicBezTo>
                  <a:cubicBezTo>
                    <a:pt x="2295946" y="7620"/>
                    <a:pt x="2293325" y="5080"/>
                    <a:pt x="2289393" y="5080"/>
                  </a:cubicBezTo>
                  <a:cubicBezTo>
                    <a:pt x="2273667" y="6350"/>
                    <a:pt x="2256630" y="8890"/>
                    <a:pt x="2240904" y="10160"/>
                  </a:cubicBezTo>
                  <a:cubicBezTo>
                    <a:pt x="2238283" y="10160"/>
                    <a:pt x="2234351" y="11430"/>
                    <a:pt x="2233041" y="12700"/>
                  </a:cubicBezTo>
                  <a:cubicBezTo>
                    <a:pt x="2222557" y="19050"/>
                    <a:pt x="2212073" y="13970"/>
                    <a:pt x="2201588" y="12700"/>
                  </a:cubicBezTo>
                  <a:cubicBezTo>
                    <a:pt x="2193725" y="12700"/>
                    <a:pt x="2185862" y="8890"/>
                    <a:pt x="2177999" y="7620"/>
                  </a:cubicBezTo>
                  <a:cubicBezTo>
                    <a:pt x="2168825" y="6350"/>
                    <a:pt x="2160962" y="7620"/>
                    <a:pt x="2151789" y="6350"/>
                  </a:cubicBezTo>
                  <a:cubicBezTo>
                    <a:pt x="2150478" y="6350"/>
                    <a:pt x="2149168" y="5080"/>
                    <a:pt x="2147857" y="3810"/>
                  </a:cubicBezTo>
                  <a:cubicBezTo>
                    <a:pt x="2145236" y="0"/>
                    <a:pt x="2139994" y="1270"/>
                    <a:pt x="2137373" y="2540"/>
                  </a:cubicBezTo>
                  <a:cubicBezTo>
                    <a:pt x="2133442" y="5080"/>
                    <a:pt x="2132131" y="8890"/>
                    <a:pt x="2129510" y="12700"/>
                  </a:cubicBezTo>
                  <a:cubicBezTo>
                    <a:pt x="2122957" y="13970"/>
                    <a:pt x="2113784" y="15240"/>
                    <a:pt x="2107231" y="19050"/>
                  </a:cubicBezTo>
                  <a:cubicBezTo>
                    <a:pt x="2101989" y="21590"/>
                    <a:pt x="2099368" y="22860"/>
                    <a:pt x="2095436" y="20320"/>
                  </a:cubicBezTo>
                  <a:lnTo>
                    <a:pt x="2094126" y="21590"/>
                  </a:lnTo>
                  <a:cubicBezTo>
                    <a:pt x="2096747" y="24130"/>
                    <a:pt x="2098057" y="27940"/>
                    <a:pt x="2100679" y="30480"/>
                  </a:cubicBezTo>
                  <a:cubicBezTo>
                    <a:pt x="2096747" y="31750"/>
                    <a:pt x="2091505" y="34290"/>
                    <a:pt x="2088884" y="33020"/>
                  </a:cubicBezTo>
                  <a:cubicBezTo>
                    <a:pt x="2082331" y="31750"/>
                    <a:pt x="2079710" y="34290"/>
                    <a:pt x="2074468" y="36830"/>
                  </a:cubicBezTo>
                  <a:cubicBezTo>
                    <a:pt x="2069226" y="40640"/>
                    <a:pt x="2062674" y="43180"/>
                    <a:pt x="2057431" y="45720"/>
                  </a:cubicBezTo>
                  <a:cubicBezTo>
                    <a:pt x="2056121" y="45720"/>
                    <a:pt x="2054810" y="45720"/>
                    <a:pt x="2053500" y="44450"/>
                  </a:cubicBezTo>
                  <a:cubicBezTo>
                    <a:pt x="2052189" y="44450"/>
                    <a:pt x="2050879" y="43180"/>
                    <a:pt x="2050879" y="43180"/>
                  </a:cubicBezTo>
                  <a:cubicBezTo>
                    <a:pt x="2044326" y="45720"/>
                    <a:pt x="2037774" y="48260"/>
                    <a:pt x="2031221" y="45720"/>
                  </a:cubicBezTo>
                  <a:cubicBezTo>
                    <a:pt x="2029911" y="45720"/>
                    <a:pt x="2029911" y="46990"/>
                    <a:pt x="2028600" y="46990"/>
                  </a:cubicBezTo>
                  <a:cubicBezTo>
                    <a:pt x="2020737" y="49530"/>
                    <a:pt x="2015495" y="58420"/>
                    <a:pt x="2005011" y="58420"/>
                  </a:cubicBezTo>
                  <a:cubicBezTo>
                    <a:pt x="1997148" y="58420"/>
                    <a:pt x="1989285" y="64770"/>
                    <a:pt x="1981422" y="64770"/>
                  </a:cubicBezTo>
                  <a:cubicBezTo>
                    <a:pt x="1972248" y="66040"/>
                    <a:pt x="1964385" y="68580"/>
                    <a:pt x="1956522" y="72390"/>
                  </a:cubicBezTo>
                  <a:cubicBezTo>
                    <a:pt x="1953901" y="73660"/>
                    <a:pt x="1951280" y="73660"/>
                    <a:pt x="1949969" y="73660"/>
                  </a:cubicBezTo>
                  <a:cubicBezTo>
                    <a:pt x="1943416" y="71120"/>
                    <a:pt x="1939485" y="74930"/>
                    <a:pt x="1936864" y="78740"/>
                  </a:cubicBezTo>
                  <a:cubicBezTo>
                    <a:pt x="1930311" y="87630"/>
                    <a:pt x="1919827" y="90170"/>
                    <a:pt x="1910653" y="92710"/>
                  </a:cubicBezTo>
                  <a:cubicBezTo>
                    <a:pt x="1898859" y="95250"/>
                    <a:pt x="1887064" y="96520"/>
                    <a:pt x="1875269" y="97790"/>
                  </a:cubicBezTo>
                  <a:cubicBezTo>
                    <a:pt x="1873959" y="97790"/>
                    <a:pt x="1872649" y="101600"/>
                    <a:pt x="1870028" y="102870"/>
                  </a:cubicBezTo>
                  <a:cubicBezTo>
                    <a:pt x="1868717" y="102870"/>
                    <a:pt x="1867406" y="101600"/>
                    <a:pt x="1867406" y="101600"/>
                  </a:cubicBezTo>
                  <a:cubicBezTo>
                    <a:pt x="1860854" y="109220"/>
                    <a:pt x="1856922" y="120650"/>
                    <a:pt x="1843817" y="119380"/>
                  </a:cubicBezTo>
                  <a:lnTo>
                    <a:pt x="1842507" y="119380"/>
                  </a:lnTo>
                  <a:cubicBezTo>
                    <a:pt x="1832022" y="125730"/>
                    <a:pt x="1821538" y="123190"/>
                    <a:pt x="1812365" y="120650"/>
                  </a:cubicBezTo>
                  <a:cubicBezTo>
                    <a:pt x="1809744" y="120650"/>
                    <a:pt x="1805812" y="118110"/>
                    <a:pt x="1804502" y="115570"/>
                  </a:cubicBezTo>
                  <a:cubicBezTo>
                    <a:pt x="1800570" y="107950"/>
                    <a:pt x="1790086" y="105410"/>
                    <a:pt x="1782223" y="107950"/>
                  </a:cubicBezTo>
                  <a:cubicBezTo>
                    <a:pt x="1775670" y="110490"/>
                    <a:pt x="1769117" y="111760"/>
                    <a:pt x="1762565" y="114300"/>
                  </a:cubicBezTo>
                  <a:cubicBezTo>
                    <a:pt x="1752081" y="116840"/>
                    <a:pt x="1742907" y="118110"/>
                    <a:pt x="1732423" y="113030"/>
                  </a:cubicBezTo>
                  <a:cubicBezTo>
                    <a:pt x="1721939" y="107950"/>
                    <a:pt x="1714076" y="111760"/>
                    <a:pt x="1708834" y="123190"/>
                  </a:cubicBezTo>
                  <a:cubicBezTo>
                    <a:pt x="1704902" y="130810"/>
                    <a:pt x="1694418" y="132080"/>
                    <a:pt x="1687865" y="125730"/>
                  </a:cubicBezTo>
                  <a:cubicBezTo>
                    <a:pt x="1683934" y="121920"/>
                    <a:pt x="1681313" y="123190"/>
                    <a:pt x="1677381" y="125730"/>
                  </a:cubicBezTo>
                  <a:lnTo>
                    <a:pt x="1669518" y="133350"/>
                  </a:lnTo>
                  <a:cubicBezTo>
                    <a:pt x="1668208" y="134620"/>
                    <a:pt x="1665587" y="134620"/>
                    <a:pt x="1664276" y="134620"/>
                  </a:cubicBezTo>
                  <a:lnTo>
                    <a:pt x="1656413" y="134620"/>
                  </a:lnTo>
                  <a:cubicBezTo>
                    <a:pt x="1651171" y="134620"/>
                    <a:pt x="1645929" y="133350"/>
                    <a:pt x="1640687" y="132080"/>
                  </a:cubicBezTo>
                  <a:cubicBezTo>
                    <a:pt x="1634134" y="130810"/>
                    <a:pt x="1628892" y="127000"/>
                    <a:pt x="1622340" y="125730"/>
                  </a:cubicBezTo>
                  <a:cubicBezTo>
                    <a:pt x="1611856" y="124460"/>
                    <a:pt x="1609234" y="115570"/>
                    <a:pt x="1605303" y="109220"/>
                  </a:cubicBezTo>
                  <a:cubicBezTo>
                    <a:pt x="1602682" y="105410"/>
                    <a:pt x="1597440" y="100330"/>
                    <a:pt x="1592198" y="101600"/>
                  </a:cubicBezTo>
                  <a:cubicBezTo>
                    <a:pt x="1586956" y="104140"/>
                    <a:pt x="1581714" y="101600"/>
                    <a:pt x="1577782" y="100330"/>
                  </a:cubicBezTo>
                  <a:cubicBezTo>
                    <a:pt x="1576471" y="100330"/>
                    <a:pt x="1573850" y="99060"/>
                    <a:pt x="1572540" y="99060"/>
                  </a:cubicBezTo>
                  <a:cubicBezTo>
                    <a:pt x="1563366" y="96520"/>
                    <a:pt x="1556814" y="101600"/>
                    <a:pt x="1550261" y="107950"/>
                  </a:cubicBezTo>
                  <a:lnTo>
                    <a:pt x="1545019" y="113030"/>
                  </a:lnTo>
                  <a:cubicBezTo>
                    <a:pt x="1543709" y="114300"/>
                    <a:pt x="1543709" y="116840"/>
                    <a:pt x="1542398" y="118110"/>
                  </a:cubicBezTo>
                  <a:cubicBezTo>
                    <a:pt x="1534535" y="124460"/>
                    <a:pt x="1526672" y="121920"/>
                    <a:pt x="1517498" y="118110"/>
                  </a:cubicBezTo>
                  <a:cubicBezTo>
                    <a:pt x="1509635" y="114300"/>
                    <a:pt x="1500462" y="118110"/>
                    <a:pt x="1497840" y="125730"/>
                  </a:cubicBezTo>
                  <a:cubicBezTo>
                    <a:pt x="1496530" y="130810"/>
                    <a:pt x="1495219" y="134620"/>
                    <a:pt x="1488667" y="137160"/>
                  </a:cubicBezTo>
                  <a:cubicBezTo>
                    <a:pt x="1482114" y="140970"/>
                    <a:pt x="1474251" y="143510"/>
                    <a:pt x="1472941" y="152400"/>
                  </a:cubicBezTo>
                  <a:cubicBezTo>
                    <a:pt x="1472941" y="153670"/>
                    <a:pt x="1471630" y="154940"/>
                    <a:pt x="1470320" y="154940"/>
                  </a:cubicBezTo>
                  <a:cubicBezTo>
                    <a:pt x="1466388" y="156210"/>
                    <a:pt x="1463767" y="157480"/>
                    <a:pt x="1459836" y="158750"/>
                  </a:cubicBezTo>
                  <a:lnTo>
                    <a:pt x="1448041" y="158750"/>
                  </a:lnTo>
                  <a:cubicBezTo>
                    <a:pt x="1440178" y="157480"/>
                    <a:pt x="1432315" y="154940"/>
                    <a:pt x="1424451" y="153670"/>
                  </a:cubicBezTo>
                  <a:cubicBezTo>
                    <a:pt x="1415278" y="152400"/>
                    <a:pt x="1407415" y="157480"/>
                    <a:pt x="1398241" y="158750"/>
                  </a:cubicBezTo>
                  <a:lnTo>
                    <a:pt x="1396931" y="160020"/>
                  </a:lnTo>
                  <a:cubicBezTo>
                    <a:pt x="1394310" y="163830"/>
                    <a:pt x="1390378" y="162560"/>
                    <a:pt x="1387757" y="160020"/>
                  </a:cubicBezTo>
                  <a:cubicBezTo>
                    <a:pt x="1382515" y="154940"/>
                    <a:pt x="1373341" y="153670"/>
                    <a:pt x="1366789" y="156210"/>
                  </a:cubicBezTo>
                  <a:cubicBezTo>
                    <a:pt x="1358926" y="160020"/>
                    <a:pt x="1351063" y="162560"/>
                    <a:pt x="1343199" y="165100"/>
                  </a:cubicBezTo>
                  <a:cubicBezTo>
                    <a:pt x="1340578" y="165100"/>
                    <a:pt x="1337957" y="163830"/>
                    <a:pt x="1336647" y="163830"/>
                  </a:cubicBezTo>
                  <a:cubicBezTo>
                    <a:pt x="1334026" y="163830"/>
                    <a:pt x="1330094" y="162560"/>
                    <a:pt x="1328784" y="163830"/>
                  </a:cubicBezTo>
                  <a:cubicBezTo>
                    <a:pt x="1318300" y="171450"/>
                    <a:pt x="1307815" y="168910"/>
                    <a:pt x="1298642" y="163830"/>
                  </a:cubicBezTo>
                  <a:cubicBezTo>
                    <a:pt x="1293400" y="161290"/>
                    <a:pt x="1285537" y="158750"/>
                    <a:pt x="1282916" y="151130"/>
                  </a:cubicBezTo>
                  <a:cubicBezTo>
                    <a:pt x="1281605" y="146050"/>
                    <a:pt x="1276363" y="140970"/>
                    <a:pt x="1272431" y="137160"/>
                  </a:cubicBezTo>
                  <a:cubicBezTo>
                    <a:pt x="1265879" y="130810"/>
                    <a:pt x="1259326" y="121920"/>
                    <a:pt x="1247532" y="121920"/>
                  </a:cubicBezTo>
                  <a:cubicBezTo>
                    <a:pt x="1244911" y="121920"/>
                    <a:pt x="1242290" y="116840"/>
                    <a:pt x="1240979" y="118110"/>
                  </a:cubicBezTo>
                  <a:cubicBezTo>
                    <a:pt x="1235737" y="119380"/>
                    <a:pt x="1235737" y="116840"/>
                    <a:pt x="1233116" y="114300"/>
                  </a:cubicBezTo>
                  <a:cubicBezTo>
                    <a:pt x="1230495" y="111760"/>
                    <a:pt x="1226563" y="109220"/>
                    <a:pt x="1223942" y="105410"/>
                  </a:cubicBezTo>
                  <a:cubicBezTo>
                    <a:pt x="1220011" y="100330"/>
                    <a:pt x="1216079" y="93980"/>
                    <a:pt x="1212148" y="88900"/>
                  </a:cubicBezTo>
                  <a:cubicBezTo>
                    <a:pt x="1208216" y="83820"/>
                    <a:pt x="1205595" y="77470"/>
                    <a:pt x="1201664" y="72390"/>
                  </a:cubicBezTo>
                  <a:cubicBezTo>
                    <a:pt x="1200353" y="71120"/>
                    <a:pt x="1196421" y="69850"/>
                    <a:pt x="1195111" y="71120"/>
                  </a:cubicBezTo>
                  <a:lnTo>
                    <a:pt x="1179385" y="78740"/>
                  </a:lnTo>
                  <a:cubicBezTo>
                    <a:pt x="1176764" y="80010"/>
                    <a:pt x="1175453" y="82550"/>
                    <a:pt x="1174143" y="85090"/>
                  </a:cubicBezTo>
                  <a:lnTo>
                    <a:pt x="1172832" y="83820"/>
                  </a:lnTo>
                  <a:cubicBezTo>
                    <a:pt x="1174143" y="80010"/>
                    <a:pt x="1175453" y="76200"/>
                    <a:pt x="1176764" y="74930"/>
                  </a:cubicBezTo>
                  <a:lnTo>
                    <a:pt x="1161037" y="71120"/>
                  </a:lnTo>
                  <a:cubicBezTo>
                    <a:pt x="1157106" y="69850"/>
                    <a:pt x="1150553" y="69850"/>
                    <a:pt x="1147932" y="69850"/>
                  </a:cubicBezTo>
                  <a:lnTo>
                    <a:pt x="1126964" y="69850"/>
                  </a:lnTo>
                  <a:cubicBezTo>
                    <a:pt x="1119101" y="69850"/>
                    <a:pt x="1112548" y="68580"/>
                    <a:pt x="1104685" y="69850"/>
                  </a:cubicBezTo>
                  <a:cubicBezTo>
                    <a:pt x="1099443" y="71120"/>
                    <a:pt x="1095512" y="68580"/>
                    <a:pt x="1091580" y="66040"/>
                  </a:cubicBezTo>
                  <a:cubicBezTo>
                    <a:pt x="1081096" y="58420"/>
                    <a:pt x="1070612" y="49530"/>
                    <a:pt x="1056196" y="53340"/>
                  </a:cubicBezTo>
                  <a:cubicBezTo>
                    <a:pt x="1054886" y="53340"/>
                    <a:pt x="1052264" y="52070"/>
                    <a:pt x="1050954" y="50800"/>
                  </a:cubicBezTo>
                  <a:cubicBezTo>
                    <a:pt x="1047022" y="49530"/>
                    <a:pt x="1044401" y="46990"/>
                    <a:pt x="1039159" y="44450"/>
                  </a:cubicBezTo>
                  <a:cubicBezTo>
                    <a:pt x="1039159" y="48260"/>
                    <a:pt x="1039159" y="49530"/>
                    <a:pt x="1040470" y="52070"/>
                  </a:cubicBezTo>
                  <a:cubicBezTo>
                    <a:pt x="1037849" y="54610"/>
                    <a:pt x="1036538" y="53340"/>
                    <a:pt x="1035228" y="52070"/>
                  </a:cubicBezTo>
                  <a:cubicBezTo>
                    <a:pt x="1033917" y="53340"/>
                    <a:pt x="1032607" y="55880"/>
                    <a:pt x="1031296" y="55880"/>
                  </a:cubicBezTo>
                  <a:cubicBezTo>
                    <a:pt x="1024744" y="58420"/>
                    <a:pt x="1018191" y="59690"/>
                    <a:pt x="1011638" y="62230"/>
                  </a:cubicBezTo>
                  <a:cubicBezTo>
                    <a:pt x="1009017" y="63500"/>
                    <a:pt x="1006396" y="64770"/>
                    <a:pt x="1005086" y="66040"/>
                  </a:cubicBezTo>
                  <a:cubicBezTo>
                    <a:pt x="999844" y="69850"/>
                    <a:pt x="995912" y="76200"/>
                    <a:pt x="986739" y="74930"/>
                  </a:cubicBezTo>
                  <a:cubicBezTo>
                    <a:pt x="985428" y="74930"/>
                    <a:pt x="982807" y="77470"/>
                    <a:pt x="980186" y="77470"/>
                  </a:cubicBezTo>
                  <a:cubicBezTo>
                    <a:pt x="977565" y="78740"/>
                    <a:pt x="973633" y="78740"/>
                    <a:pt x="971012" y="80010"/>
                  </a:cubicBezTo>
                  <a:lnTo>
                    <a:pt x="968391" y="80010"/>
                  </a:lnTo>
                  <a:cubicBezTo>
                    <a:pt x="960528" y="82550"/>
                    <a:pt x="953976" y="85090"/>
                    <a:pt x="946113" y="86360"/>
                  </a:cubicBezTo>
                  <a:lnTo>
                    <a:pt x="940870" y="86360"/>
                  </a:lnTo>
                  <a:cubicBezTo>
                    <a:pt x="934318" y="86360"/>
                    <a:pt x="929076" y="85090"/>
                    <a:pt x="922523" y="85090"/>
                  </a:cubicBezTo>
                  <a:cubicBezTo>
                    <a:pt x="915971" y="85090"/>
                    <a:pt x="909418" y="87630"/>
                    <a:pt x="902866" y="87630"/>
                  </a:cubicBezTo>
                  <a:cubicBezTo>
                    <a:pt x="895002" y="87630"/>
                    <a:pt x="885829" y="87630"/>
                    <a:pt x="879276" y="82550"/>
                  </a:cubicBezTo>
                  <a:cubicBezTo>
                    <a:pt x="877966" y="81280"/>
                    <a:pt x="874034" y="81280"/>
                    <a:pt x="871413" y="82550"/>
                  </a:cubicBezTo>
                  <a:cubicBezTo>
                    <a:pt x="862239" y="83820"/>
                    <a:pt x="853066" y="85090"/>
                    <a:pt x="845203" y="87630"/>
                  </a:cubicBezTo>
                  <a:cubicBezTo>
                    <a:pt x="837340" y="90170"/>
                    <a:pt x="833408" y="87630"/>
                    <a:pt x="830787" y="81280"/>
                  </a:cubicBezTo>
                  <a:cubicBezTo>
                    <a:pt x="829477" y="78740"/>
                    <a:pt x="826855" y="76200"/>
                    <a:pt x="824234" y="73660"/>
                  </a:cubicBezTo>
                  <a:cubicBezTo>
                    <a:pt x="820303" y="71120"/>
                    <a:pt x="816371" y="67310"/>
                    <a:pt x="812440" y="67310"/>
                  </a:cubicBezTo>
                  <a:cubicBezTo>
                    <a:pt x="803266" y="67310"/>
                    <a:pt x="798024" y="62230"/>
                    <a:pt x="791471" y="58420"/>
                  </a:cubicBezTo>
                  <a:cubicBezTo>
                    <a:pt x="780987" y="52070"/>
                    <a:pt x="771814" y="44450"/>
                    <a:pt x="758709" y="45720"/>
                  </a:cubicBezTo>
                  <a:lnTo>
                    <a:pt x="758709" y="39370"/>
                  </a:lnTo>
                  <a:cubicBezTo>
                    <a:pt x="761330" y="39370"/>
                    <a:pt x="763951" y="39370"/>
                    <a:pt x="766572" y="38100"/>
                  </a:cubicBezTo>
                  <a:cubicBezTo>
                    <a:pt x="762640" y="35560"/>
                    <a:pt x="762640" y="31750"/>
                    <a:pt x="760019" y="29210"/>
                  </a:cubicBezTo>
                  <a:cubicBezTo>
                    <a:pt x="754777" y="25400"/>
                    <a:pt x="749535" y="24130"/>
                    <a:pt x="744293" y="21590"/>
                  </a:cubicBezTo>
                  <a:cubicBezTo>
                    <a:pt x="740361" y="20320"/>
                    <a:pt x="735119" y="20320"/>
                    <a:pt x="737740" y="26670"/>
                  </a:cubicBezTo>
                  <a:cubicBezTo>
                    <a:pt x="731188" y="27940"/>
                    <a:pt x="725946" y="27940"/>
                    <a:pt x="723325" y="30480"/>
                  </a:cubicBezTo>
                  <a:cubicBezTo>
                    <a:pt x="718083" y="34290"/>
                    <a:pt x="712840" y="31750"/>
                    <a:pt x="708909" y="29210"/>
                  </a:cubicBezTo>
                  <a:cubicBezTo>
                    <a:pt x="706288" y="27940"/>
                    <a:pt x="703667" y="26670"/>
                    <a:pt x="701046" y="27940"/>
                  </a:cubicBezTo>
                  <a:cubicBezTo>
                    <a:pt x="685320" y="35560"/>
                    <a:pt x="669593" y="31750"/>
                    <a:pt x="653867" y="31750"/>
                  </a:cubicBezTo>
                  <a:cubicBezTo>
                    <a:pt x="651246" y="31750"/>
                    <a:pt x="648625" y="30480"/>
                    <a:pt x="644693" y="30480"/>
                  </a:cubicBezTo>
                  <a:cubicBezTo>
                    <a:pt x="639451" y="29210"/>
                    <a:pt x="635520" y="26670"/>
                    <a:pt x="630278" y="25400"/>
                  </a:cubicBezTo>
                  <a:cubicBezTo>
                    <a:pt x="625036" y="24130"/>
                    <a:pt x="618483" y="22860"/>
                    <a:pt x="613241" y="21590"/>
                  </a:cubicBezTo>
                  <a:lnTo>
                    <a:pt x="609310" y="21590"/>
                  </a:lnTo>
                  <a:cubicBezTo>
                    <a:pt x="600136" y="21590"/>
                    <a:pt x="590962" y="22860"/>
                    <a:pt x="583099" y="22860"/>
                  </a:cubicBezTo>
                  <a:cubicBezTo>
                    <a:pt x="576547" y="22860"/>
                    <a:pt x="569994" y="20320"/>
                    <a:pt x="562131" y="19050"/>
                  </a:cubicBezTo>
                  <a:cubicBezTo>
                    <a:pt x="560820" y="8890"/>
                    <a:pt x="550336" y="11430"/>
                    <a:pt x="543784" y="6350"/>
                  </a:cubicBezTo>
                  <a:cubicBezTo>
                    <a:pt x="542473" y="5080"/>
                    <a:pt x="539852" y="6350"/>
                    <a:pt x="538542" y="6350"/>
                  </a:cubicBezTo>
                  <a:cubicBezTo>
                    <a:pt x="530678" y="5080"/>
                    <a:pt x="525436" y="8890"/>
                    <a:pt x="522815" y="15240"/>
                  </a:cubicBezTo>
                  <a:cubicBezTo>
                    <a:pt x="518884" y="21590"/>
                    <a:pt x="508400" y="24130"/>
                    <a:pt x="512331" y="34290"/>
                  </a:cubicBezTo>
                  <a:cubicBezTo>
                    <a:pt x="513642" y="35560"/>
                    <a:pt x="516263" y="36830"/>
                    <a:pt x="517573" y="39370"/>
                  </a:cubicBezTo>
                  <a:cubicBezTo>
                    <a:pt x="517573" y="43180"/>
                    <a:pt x="516263" y="45720"/>
                    <a:pt x="512331" y="44450"/>
                  </a:cubicBezTo>
                  <a:cubicBezTo>
                    <a:pt x="511021" y="44450"/>
                    <a:pt x="509710" y="46990"/>
                    <a:pt x="508400" y="48260"/>
                  </a:cubicBezTo>
                  <a:cubicBezTo>
                    <a:pt x="507089" y="49530"/>
                    <a:pt x="507089" y="52070"/>
                    <a:pt x="505779" y="52070"/>
                  </a:cubicBezTo>
                  <a:cubicBezTo>
                    <a:pt x="497916" y="54610"/>
                    <a:pt x="492674" y="60960"/>
                    <a:pt x="483500" y="59690"/>
                  </a:cubicBezTo>
                  <a:lnTo>
                    <a:pt x="480879" y="59690"/>
                  </a:lnTo>
                  <a:cubicBezTo>
                    <a:pt x="473016" y="66040"/>
                    <a:pt x="465153" y="64770"/>
                    <a:pt x="455979" y="63500"/>
                  </a:cubicBezTo>
                  <a:cubicBezTo>
                    <a:pt x="452047" y="62230"/>
                    <a:pt x="446805" y="63500"/>
                    <a:pt x="441563" y="63500"/>
                  </a:cubicBezTo>
                  <a:cubicBezTo>
                    <a:pt x="437632" y="63500"/>
                    <a:pt x="433700" y="63500"/>
                    <a:pt x="429769" y="60960"/>
                  </a:cubicBezTo>
                  <a:cubicBezTo>
                    <a:pt x="424527" y="58420"/>
                    <a:pt x="419285" y="54610"/>
                    <a:pt x="414042" y="52070"/>
                  </a:cubicBezTo>
                  <a:cubicBezTo>
                    <a:pt x="408800" y="49530"/>
                    <a:pt x="402248" y="49530"/>
                    <a:pt x="402248" y="40640"/>
                  </a:cubicBezTo>
                  <a:cubicBezTo>
                    <a:pt x="402248" y="39370"/>
                    <a:pt x="399627" y="38100"/>
                    <a:pt x="399627" y="36830"/>
                  </a:cubicBezTo>
                  <a:cubicBezTo>
                    <a:pt x="390453" y="44450"/>
                    <a:pt x="382590" y="50800"/>
                    <a:pt x="374727" y="57150"/>
                  </a:cubicBezTo>
                  <a:cubicBezTo>
                    <a:pt x="370795" y="60960"/>
                    <a:pt x="365553" y="66040"/>
                    <a:pt x="368174" y="72390"/>
                  </a:cubicBezTo>
                  <a:cubicBezTo>
                    <a:pt x="368174" y="73660"/>
                    <a:pt x="366864" y="74930"/>
                    <a:pt x="366864" y="76200"/>
                  </a:cubicBezTo>
                  <a:cubicBezTo>
                    <a:pt x="365553" y="78740"/>
                    <a:pt x="364243" y="81280"/>
                    <a:pt x="361622" y="82550"/>
                  </a:cubicBezTo>
                  <a:cubicBezTo>
                    <a:pt x="359001" y="86360"/>
                    <a:pt x="356380" y="90170"/>
                    <a:pt x="353759" y="95250"/>
                  </a:cubicBezTo>
                  <a:lnTo>
                    <a:pt x="345896" y="102870"/>
                  </a:lnTo>
                  <a:cubicBezTo>
                    <a:pt x="343274" y="106680"/>
                    <a:pt x="340653" y="110490"/>
                    <a:pt x="336722" y="113030"/>
                  </a:cubicBezTo>
                  <a:cubicBezTo>
                    <a:pt x="327548" y="120650"/>
                    <a:pt x="318375" y="128270"/>
                    <a:pt x="307890" y="135890"/>
                  </a:cubicBezTo>
                  <a:cubicBezTo>
                    <a:pt x="302648" y="140970"/>
                    <a:pt x="296096" y="144780"/>
                    <a:pt x="290854" y="149860"/>
                  </a:cubicBezTo>
                  <a:cubicBezTo>
                    <a:pt x="281680" y="157480"/>
                    <a:pt x="271196" y="163830"/>
                    <a:pt x="265954" y="175260"/>
                  </a:cubicBezTo>
                  <a:cubicBezTo>
                    <a:pt x="265954" y="176530"/>
                    <a:pt x="263333" y="177800"/>
                    <a:pt x="262022" y="179070"/>
                  </a:cubicBezTo>
                  <a:cubicBezTo>
                    <a:pt x="255470" y="184150"/>
                    <a:pt x="244986" y="184150"/>
                    <a:pt x="244986" y="194310"/>
                  </a:cubicBezTo>
                  <a:cubicBezTo>
                    <a:pt x="234502" y="194310"/>
                    <a:pt x="229259" y="201930"/>
                    <a:pt x="224017" y="208280"/>
                  </a:cubicBezTo>
                  <a:cubicBezTo>
                    <a:pt x="220086" y="213360"/>
                    <a:pt x="216154" y="219710"/>
                    <a:pt x="210912" y="223520"/>
                  </a:cubicBezTo>
                  <a:cubicBezTo>
                    <a:pt x="205670" y="226060"/>
                    <a:pt x="199118" y="224790"/>
                    <a:pt x="192565" y="224790"/>
                  </a:cubicBezTo>
                  <a:cubicBezTo>
                    <a:pt x="189944" y="224790"/>
                    <a:pt x="187323" y="224790"/>
                    <a:pt x="187323" y="226060"/>
                  </a:cubicBezTo>
                  <a:cubicBezTo>
                    <a:pt x="182081" y="231140"/>
                    <a:pt x="175528" y="234950"/>
                    <a:pt x="171597" y="241300"/>
                  </a:cubicBezTo>
                  <a:cubicBezTo>
                    <a:pt x="167665" y="247650"/>
                    <a:pt x="163734" y="251460"/>
                    <a:pt x="157181" y="252730"/>
                  </a:cubicBezTo>
                  <a:cubicBezTo>
                    <a:pt x="150628" y="254000"/>
                    <a:pt x="144076" y="260350"/>
                    <a:pt x="134902" y="256540"/>
                  </a:cubicBezTo>
                  <a:cubicBezTo>
                    <a:pt x="127039" y="254000"/>
                    <a:pt x="117865" y="256540"/>
                    <a:pt x="112623" y="251460"/>
                  </a:cubicBezTo>
                  <a:cubicBezTo>
                    <a:pt x="102139" y="252730"/>
                    <a:pt x="94276" y="255270"/>
                    <a:pt x="85103" y="256540"/>
                  </a:cubicBezTo>
                  <a:cubicBezTo>
                    <a:pt x="74618" y="259080"/>
                    <a:pt x="62824" y="257810"/>
                    <a:pt x="53650" y="265430"/>
                  </a:cubicBezTo>
                  <a:cubicBezTo>
                    <a:pt x="45787" y="271780"/>
                    <a:pt x="39234" y="278130"/>
                    <a:pt x="27440" y="276860"/>
                  </a:cubicBezTo>
                  <a:cubicBezTo>
                    <a:pt x="28750" y="284480"/>
                    <a:pt x="30061" y="290830"/>
                    <a:pt x="31371" y="298450"/>
                  </a:cubicBezTo>
                  <a:cubicBezTo>
                    <a:pt x="33992" y="318770"/>
                    <a:pt x="36613" y="339090"/>
                    <a:pt x="37924" y="359410"/>
                  </a:cubicBezTo>
                  <a:cubicBezTo>
                    <a:pt x="41855" y="384810"/>
                    <a:pt x="43166" y="408940"/>
                    <a:pt x="40545" y="433070"/>
                  </a:cubicBezTo>
                  <a:cubicBezTo>
                    <a:pt x="37924" y="467360"/>
                    <a:pt x="26129" y="1640840"/>
                    <a:pt x="14335" y="1672590"/>
                  </a:cubicBezTo>
                  <a:lnTo>
                    <a:pt x="2540" y="1699260"/>
                  </a:lnTo>
                  <a:cubicBezTo>
                    <a:pt x="0" y="1705610"/>
                    <a:pt x="3850" y="1709420"/>
                    <a:pt x="10403" y="1710690"/>
                  </a:cubicBezTo>
                  <a:cubicBezTo>
                    <a:pt x="18266" y="1711960"/>
                    <a:pt x="20887" y="1717040"/>
                    <a:pt x="23508" y="1723390"/>
                  </a:cubicBezTo>
                  <a:cubicBezTo>
                    <a:pt x="26129" y="1733550"/>
                    <a:pt x="22198" y="1743710"/>
                    <a:pt x="27440" y="1753870"/>
                  </a:cubicBezTo>
                  <a:cubicBezTo>
                    <a:pt x="30061" y="1758950"/>
                    <a:pt x="27440" y="1767840"/>
                    <a:pt x="26129" y="1775460"/>
                  </a:cubicBezTo>
                  <a:cubicBezTo>
                    <a:pt x="24819" y="1785620"/>
                    <a:pt x="27440" y="1795780"/>
                    <a:pt x="31371" y="1804670"/>
                  </a:cubicBezTo>
                  <a:cubicBezTo>
                    <a:pt x="40545" y="1819910"/>
                    <a:pt x="41855" y="1837690"/>
                    <a:pt x="41855" y="1854200"/>
                  </a:cubicBezTo>
                  <a:cubicBezTo>
                    <a:pt x="41855" y="1858010"/>
                    <a:pt x="43166" y="1861820"/>
                    <a:pt x="44476" y="1864360"/>
                  </a:cubicBezTo>
                  <a:cubicBezTo>
                    <a:pt x="47098" y="1866900"/>
                    <a:pt x="52340" y="1869440"/>
                    <a:pt x="57582" y="1870710"/>
                  </a:cubicBezTo>
                  <a:lnTo>
                    <a:pt x="89034" y="1885950"/>
                  </a:lnTo>
                  <a:cubicBezTo>
                    <a:pt x="103450" y="1893570"/>
                    <a:pt x="115244" y="1892300"/>
                    <a:pt x="128350" y="1883410"/>
                  </a:cubicBezTo>
                  <a:cubicBezTo>
                    <a:pt x="129660" y="1882140"/>
                    <a:pt x="133592" y="1880870"/>
                    <a:pt x="134902" y="1880870"/>
                  </a:cubicBezTo>
                  <a:cubicBezTo>
                    <a:pt x="144076" y="1882140"/>
                    <a:pt x="153249" y="1882140"/>
                    <a:pt x="161113" y="1889760"/>
                  </a:cubicBezTo>
                  <a:cubicBezTo>
                    <a:pt x="170286" y="1897380"/>
                    <a:pt x="183391" y="1902460"/>
                    <a:pt x="193875" y="1908810"/>
                  </a:cubicBezTo>
                  <a:cubicBezTo>
                    <a:pt x="200428" y="1912620"/>
                    <a:pt x="208291" y="1917700"/>
                    <a:pt x="212223" y="1922780"/>
                  </a:cubicBezTo>
                  <a:cubicBezTo>
                    <a:pt x="214844" y="1925320"/>
                    <a:pt x="217465" y="1927860"/>
                    <a:pt x="220086" y="1929130"/>
                  </a:cubicBezTo>
                  <a:cubicBezTo>
                    <a:pt x="234502" y="1934210"/>
                    <a:pt x="242365" y="1946910"/>
                    <a:pt x="251538" y="1957070"/>
                  </a:cubicBezTo>
                  <a:cubicBezTo>
                    <a:pt x="259401" y="1965960"/>
                    <a:pt x="269886" y="1971040"/>
                    <a:pt x="281680" y="1972310"/>
                  </a:cubicBezTo>
                  <a:cubicBezTo>
                    <a:pt x="294785" y="1974850"/>
                    <a:pt x="307890" y="1976120"/>
                    <a:pt x="320996" y="1978660"/>
                  </a:cubicBezTo>
                  <a:cubicBezTo>
                    <a:pt x="326238" y="1979930"/>
                    <a:pt x="332790" y="1981200"/>
                    <a:pt x="338032" y="1983740"/>
                  </a:cubicBezTo>
                  <a:cubicBezTo>
                    <a:pt x="344585" y="1986280"/>
                    <a:pt x="351138" y="1986280"/>
                    <a:pt x="356380" y="1990090"/>
                  </a:cubicBezTo>
                  <a:cubicBezTo>
                    <a:pt x="364243" y="1996440"/>
                    <a:pt x="372106" y="2000250"/>
                    <a:pt x="382590" y="1997710"/>
                  </a:cubicBezTo>
                  <a:cubicBezTo>
                    <a:pt x="386522" y="1996440"/>
                    <a:pt x="391764" y="1998980"/>
                    <a:pt x="395695" y="2000250"/>
                  </a:cubicBezTo>
                  <a:cubicBezTo>
                    <a:pt x="397006" y="2000250"/>
                    <a:pt x="398316" y="2001520"/>
                    <a:pt x="399627" y="2001520"/>
                  </a:cubicBezTo>
                  <a:cubicBezTo>
                    <a:pt x="414042" y="2002790"/>
                    <a:pt x="427148" y="2000250"/>
                    <a:pt x="440253" y="1997710"/>
                  </a:cubicBezTo>
                  <a:cubicBezTo>
                    <a:pt x="445495" y="1996440"/>
                    <a:pt x="450737" y="1995170"/>
                    <a:pt x="455979" y="1992630"/>
                  </a:cubicBezTo>
                  <a:cubicBezTo>
                    <a:pt x="470395" y="1986280"/>
                    <a:pt x="484810" y="1979930"/>
                    <a:pt x="497916" y="1972310"/>
                  </a:cubicBezTo>
                  <a:cubicBezTo>
                    <a:pt x="507089" y="1967230"/>
                    <a:pt x="516263" y="1962150"/>
                    <a:pt x="526747" y="1967230"/>
                  </a:cubicBezTo>
                  <a:lnTo>
                    <a:pt x="531989" y="1967230"/>
                  </a:lnTo>
                  <a:cubicBezTo>
                    <a:pt x="541163" y="1967230"/>
                    <a:pt x="550336" y="1965960"/>
                    <a:pt x="558199" y="1964690"/>
                  </a:cubicBezTo>
                  <a:cubicBezTo>
                    <a:pt x="559510" y="1964690"/>
                    <a:pt x="562131" y="1964690"/>
                    <a:pt x="562131" y="1963420"/>
                  </a:cubicBezTo>
                  <a:cubicBezTo>
                    <a:pt x="566062" y="1958340"/>
                    <a:pt x="572615" y="1958340"/>
                    <a:pt x="579168" y="1957070"/>
                  </a:cubicBezTo>
                  <a:cubicBezTo>
                    <a:pt x="589652" y="1955800"/>
                    <a:pt x="600136" y="1955800"/>
                    <a:pt x="607999" y="1949450"/>
                  </a:cubicBezTo>
                  <a:cubicBezTo>
                    <a:pt x="615862" y="1944370"/>
                    <a:pt x="623725" y="1943100"/>
                    <a:pt x="632899" y="1941830"/>
                  </a:cubicBezTo>
                  <a:cubicBezTo>
                    <a:pt x="634209" y="1941830"/>
                    <a:pt x="636830" y="1940560"/>
                    <a:pt x="638141" y="1940560"/>
                  </a:cubicBezTo>
                  <a:cubicBezTo>
                    <a:pt x="644693" y="1939290"/>
                    <a:pt x="651246" y="1935480"/>
                    <a:pt x="656488" y="1936750"/>
                  </a:cubicBezTo>
                  <a:cubicBezTo>
                    <a:pt x="668283" y="1939290"/>
                    <a:pt x="673525" y="1935480"/>
                    <a:pt x="681388" y="1925320"/>
                  </a:cubicBezTo>
                  <a:cubicBezTo>
                    <a:pt x="682699" y="1922780"/>
                    <a:pt x="686630" y="1921510"/>
                    <a:pt x="689251" y="1920240"/>
                  </a:cubicBezTo>
                  <a:cubicBezTo>
                    <a:pt x="695804" y="1918970"/>
                    <a:pt x="702356" y="1920240"/>
                    <a:pt x="708909" y="1918970"/>
                  </a:cubicBezTo>
                  <a:cubicBezTo>
                    <a:pt x="712840" y="1918970"/>
                    <a:pt x="716772" y="1915160"/>
                    <a:pt x="719393" y="1915160"/>
                  </a:cubicBezTo>
                  <a:cubicBezTo>
                    <a:pt x="729877" y="1916430"/>
                    <a:pt x="741672" y="1912620"/>
                    <a:pt x="750845" y="1918970"/>
                  </a:cubicBezTo>
                  <a:cubicBezTo>
                    <a:pt x="752156" y="1920240"/>
                    <a:pt x="754777" y="1920240"/>
                    <a:pt x="757398" y="1920240"/>
                  </a:cubicBezTo>
                  <a:cubicBezTo>
                    <a:pt x="774435" y="1921510"/>
                    <a:pt x="788850" y="1926590"/>
                    <a:pt x="800645" y="1936750"/>
                  </a:cubicBezTo>
                  <a:cubicBezTo>
                    <a:pt x="804577" y="1940560"/>
                    <a:pt x="809819" y="1943100"/>
                    <a:pt x="813750" y="1945640"/>
                  </a:cubicBezTo>
                  <a:cubicBezTo>
                    <a:pt x="817682" y="1948180"/>
                    <a:pt x="822924" y="1948180"/>
                    <a:pt x="826855" y="1949450"/>
                  </a:cubicBezTo>
                  <a:cubicBezTo>
                    <a:pt x="830787" y="1950720"/>
                    <a:pt x="833408" y="1951990"/>
                    <a:pt x="837340" y="1951990"/>
                  </a:cubicBezTo>
                  <a:cubicBezTo>
                    <a:pt x="843892" y="1951990"/>
                    <a:pt x="849134" y="1954530"/>
                    <a:pt x="853066" y="1959610"/>
                  </a:cubicBezTo>
                  <a:cubicBezTo>
                    <a:pt x="854376" y="1960880"/>
                    <a:pt x="855687" y="1962150"/>
                    <a:pt x="856997" y="1964690"/>
                  </a:cubicBezTo>
                  <a:cubicBezTo>
                    <a:pt x="855687" y="1968500"/>
                    <a:pt x="863550" y="1978660"/>
                    <a:pt x="868792" y="1978660"/>
                  </a:cubicBezTo>
                  <a:cubicBezTo>
                    <a:pt x="877966" y="1978660"/>
                    <a:pt x="887139" y="1981200"/>
                    <a:pt x="895002" y="1987550"/>
                  </a:cubicBezTo>
                  <a:cubicBezTo>
                    <a:pt x="896313" y="1988820"/>
                    <a:pt x="898934" y="1988820"/>
                    <a:pt x="901555" y="1987550"/>
                  </a:cubicBezTo>
                  <a:cubicBezTo>
                    <a:pt x="905487" y="1986280"/>
                    <a:pt x="908107" y="1986280"/>
                    <a:pt x="910729" y="1990090"/>
                  </a:cubicBezTo>
                  <a:cubicBezTo>
                    <a:pt x="912039" y="1991360"/>
                    <a:pt x="917281" y="1991360"/>
                    <a:pt x="919902" y="1991360"/>
                  </a:cubicBezTo>
                  <a:cubicBezTo>
                    <a:pt x="926455" y="1991360"/>
                    <a:pt x="934318" y="1990090"/>
                    <a:pt x="940870" y="1991360"/>
                  </a:cubicBezTo>
                  <a:cubicBezTo>
                    <a:pt x="952665" y="1992630"/>
                    <a:pt x="963149" y="1993900"/>
                    <a:pt x="974944" y="1996440"/>
                  </a:cubicBezTo>
                  <a:cubicBezTo>
                    <a:pt x="977565" y="1996440"/>
                    <a:pt x="980186" y="1997710"/>
                    <a:pt x="981497" y="1998980"/>
                  </a:cubicBezTo>
                  <a:cubicBezTo>
                    <a:pt x="984118" y="2005330"/>
                    <a:pt x="990670" y="2005330"/>
                    <a:pt x="994602" y="2006600"/>
                  </a:cubicBezTo>
                  <a:cubicBezTo>
                    <a:pt x="998533" y="2007870"/>
                    <a:pt x="1003775" y="2009140"/>
                    <a:pt x="1006396" y="2009140"/>
                  </a:cubicBezTo>
                  <a:cubicBezTo>
                    <a:pt x="1007707" y="2007870"/>
                    <a:pt x="1010328" y="2006600"/>
                    <a:pt x="1012949" y="2004060"/>
                  </a:cubicBezTo>
                  <a:cubicBezTo>
                    <a:pt x="1007707" y="2004060"/>
                    <a:pt x="1005086" y="2005330"/>
                    <a:pt x="1002465" y="2005330"/>
                  </a:cubicBezTo>
                  <a:cubicBezTo>
                    <a:pt x="1007707" y="1998980"/>
                    <a:pt x="1012949" y="1997710"/>
                    <a:pt x="1019501" y="2001520"/>
                  </a:cubicBezTo>
                  <a:cubicBezTo>
                    <a:pt x="1027365" y="2007870"/>
                    <a:pt x="1033917" y="2007870"/>
                    <a:pt x="1043091" y="2001520"/>
                  </a:cubicBezTo>
                  <a:lnTo>
                    <a:pt x="1050954" y="1997710"/>
                  </a:lnTo>
                  <a:lnTo>
                    <a:pt x="1050954" y="1991360"/>
                  </a:lnTo>
                  <a:cubicBezTo>
                    <a:pt x="1054886" y="1992630"/>
                    <a:pt x="1058817" y="1995170"/>
                    <a:pt x="1061438" y="1995170"/>
                  </a:cubicBezTo>
                  <a:cubicBezTo>
                    <a:pt x="1069301" y="1991360"/>
                    <a:pt x="1077164" y="1987550"/>
                    <a:pt x="1083717" y="1982470"/>
                  </a:cubicBezTo>
                  <a:cubicBezTo>
                    <a:pt x="1091580" y="1977390"/>
                    <a:pt x="1098133" y="1971040"/>
                    <a:pt x="1104685" y="1965960"/>
                  </a:cubicBezTo>
                  <a:cubicBezTo>
                    <a:pt x="1105996" y="1965960"/>
                    <a:pt x="1105996" y="1964690"/>
                    <a:pt x="1107306" y="1964690"/>
                  </a:cubicBezTo>
                  <a:cubicBezTo>
                    <a:pt x="1116480" y="1962150"/>
                    <a:pt x="1124343" y="1960880"/>
                    <a:pt x="1133517" y="1958340"/>
                  </a:cubicBezTo>
                  <a:cubicBezTo>
                    <a:pt x="1138759" y="1957070"/>
                    <a:pt x="1142690" y="1954530"/>
                    <a:pt x="1147932" y="1953260"/>
                  </a:cubicBezTo>
                  <a:cubicBezTo>
                    <a:pt x="1151864" y="1951990"/>
                    <a:pt x="1154485" y="1951990"/>
                    <a:pt x="1158416" y="1950720"/>
                  </a:cubicBezTo>
                  <a:lnTo>
                    <a:pt x="1171522" y="1950720"/>
                  </a:lnTo>
                  <a:cubicBezTo>
                    <a:pt x="1174143" y="1950720"/>
                    <a:pt x="1178074" y="1950720"/>
                    <a:pt x="1180695" y="1949450"/>
                  </a:cubicBezTo>
                  <a:cubicBezTo>
                    <a:pt x="1182006" y="1946910"/>
                    <a:pt x="1184627" y="1943100"/>
                    <a:pt x="1185937" y="1943100"/>
                  </a:cubicBezTo>
                  <a:cubicBezTo>
                    <a:pt x="1189869" y="1943100"/>
                    <a:pt x="1192490" y="1945640"/>
                    <a:pt x="1196421" y="1946910"/>
                  </a:cubicBezTo>
                  <a:cubicBezTo>
                    <a:pt x="1197732" y="1946910"/>
                    <a:pt x="1197732" y="1948180"/>
                    <a:pt x="1197732" y="1949450"/>
                  </a:cubicBezTo>
                  <a:cubicBezTo>
                    <a:pt x="1202974" y="1954530"/>
                    <a:pt x="1206906" y="1960880"/>
                    <a:pt x="1212148" y="1965960"/>
                  </a:cubicBezTo>
                  <a:cubicBezTo>
                    <a:pt x="1218700" y="1972310"/>
                    <a:pt x="1225253" y="1972310"/>
                    <a:pt x="1229184" y="1968500"/>
                  </a:cubicBezTo>
                  <a:cubicBezTo>
                    <a:pt x="1235737" y="1963420"/>
                    <a:pt x="1240979" y="1959610"/>
                    <a:pt x="1250153" y="1962150"/>
                  </a:cubicBezTo>
                  <a:cubicBezTo>
                    <a:pt x="1251463" y="1962150"/>
                    <a:pt x="1254084" y="1963420"/>
                    <a:pt x="1255395" y="1962150"/>
                  </a:cubicBezTo>
                  <a:cubicBezTo>
                    <a:pt x="1261947" y="1959610"/>
                    <a:pt x="1269810" y="1957070"/>
                    <a:pt x="1276363" y="1953260"/>
                  </a:cubicBezTo>
                  <a:cubicBezTo>
                    <a:pt x="1280295" y="1951990"/>
                    <a:pt x="1285537" y="1951990"/>
                    <a:pt x="1286847" y="1949450"/>
                  </a:cubicBezTo>
                  <a:cubicBezTo>
                    <a:pt x="1290779" y="1941830"/>
                    <a:pt x="1297331" y="1938020"/>
                    <a:pt x="1303884" y="1932940"/>
                  </a:cubicBezTo>
                  <a:cubicBezTo>
                    <a:pt x="1307815" y="1929130"/>
                    <a:pt x="1311747" y="1924050"/>
                    <a:pt x="1315679" y="1922780"/>
                  </a:cubicBezTo>
                  <a:cubicBezTo>
                    <a:pt x="1324852" y="1920240"/>
                    <a:pt x="1331405" y="1912620"/>
                    <a:pt x="1339268" y="1907540"/>
                  </a:cubicBezTo>
                  <a:cubicBezTo>
                    <a:pt x="1345820" y="1903730"/>
                    <a:pt x="1349752" y="1896110"/>
                    <a:pt x="1356305" y="1894840"/>
                  </a:cubicBezTo>
                  <a:cubicBezTo>
                    <a:pt x="1366789" y="1892300"/>
                    <a:pt x="1374652" y="1885950"/>
                    <a:pt x="1383825" y="1879600"/>
                  </a:cubicBezTo>
                  <a:cubicBezTo>
                    <a:pt x="1389068" y="1875790"/>
                    <a:pt x="1395620" y="1873250"/>
                    <a:pt x="1402173" y="1874520"/>
                  </a:cubicBezTo>
                  <a:cubicBezTo>
                    <a:pt x="1406104" y="1875790"/>
                    <a:pt x="1411346" y="1874520"/>
                    <a:pt x="1413967" y="1873250"/>
                  </a:cubicBezTo>
                  <a:cubicBezTo>
                    <a:pt x="1419209" y="1870710"/>
                    <a:pt x="1424451" y="1866900"/>
                    <a:pt x="1429694" y="1864360"/>
                  </a:cubicBezTo>
                  <a:cubicBezTo>
                    <a:pt x="1433625" y="1861820"/>
                    <a:pt x="1437557" y="1859280"/>
                    <a:pt x="1441488" y="1859280"/>
                  </a:cubicBezTo>
                  <a:cubicBezTo>
                    <a:pt x="1454593" y="1858010"/>
                    <a:pt x="1465077" y="1855470"/>
                    <a:pt x="1471630" y="1842770"/>
                  </a:cubicBezTo>
                  <a:cubicBezTo>
                    <a:pt x="1474251" y="1837690"/>
                    <a:pt x="1487356" y="1831340"/>
                    <a:pt x="1492598" y="1833880"/>
                  </a:cubicBezTo>
                  <a:cubicBezTo>
                    <a:pt x="1501772" y="1837690"/>
                    <a:pt x="1508325" y="1835150"/>
                    <a:pt x="1513567" y="1827530"/>
                  </a:cubicBezTo>
                  <a:cubicBezTo>
                    <a:pt x="1517498" y="1823720"/>
                    <a:pt x="1522740" y="1824990"/>
                    <a:pt x="1526672" y="1827530"/>
                  </a:cubicBezTo>
                  <a:cubicBezTo>
                    <a:pt x="1529293" y="1830070"/>
                    <a:pt x="1531914" y="1831340"/>
                    <a:pt x="1534535" y="1831340"/>
                  </a:cubicBezTo>
                  <a:cubicBezTo>
                    <a:pt x="1543709" y="1832610"/>
                    <a:pt x="1554193" y="1831340"/>
                    <a:pt x="1563366" y="1832610"/>
                  </a:cubicBezTo>
                  <a:cubicBezTo>
                    <a:pt x="1571230" y="1833880"/>
                    <a:pt x="1579093" y="1831340"/>
                    <a:pt x="1584335" y="1826260"/>
                  </a:cubicBezTo>
                  <a:cubicBezTo>
                    <a:pt x="1589577" y="1821180"/>
                    <a:pt x="1593508" y="1821180"/>
                    <a:pt x="1601371" y="1823720"/>
                  </a:cubicBezTo>
                  <a:cubicBezTo>
                    <a:pt x="1607924" y="1826260"/>
                    <a:pt x="1613166" y="1832610"/>
                    <a:pt x="1622340" y="1831340"/>
                  </a:cubicBezTo>
                  <a:cubicBezTo>
                    <a:pt x="1630203" y="1830070"/>
                    <a:pt x="1639376" y="1833880"/>
                    <a:pt x="1648550" y="1830070"/>
                  </a:cubicBezTo>
                  <a:lnTo>
                    <a:pt x="1653792" y="1830070"/>
                  </a:lnTo>
                  <a:cubicBezTo>
                    <a:pt x="1661655" y="1832610"/>
                    <a:pt x="1669518" y="1833880"/>
                    <a:pt x="1676071" y="1840230"/>
                  </a:cubicBezTo>
                  <a:cubicBezTo>
                    <a:pt x="1683934" y="1846580"/>
                    <a:pt x="1685244" y="1799590"/>
                    <a:pt x="1693108" y="1804670"/>
                  </a:cubicBezTo>
                  <a:cubicBezTo>
                    <a:pt x="1704902" y="1812290"/>
                    <a:pt x="1702281" y="1804670"/>
                    <a:pt x="1714076" y="1811020"/>
                  </a:cubicBezTo>
                  <a:cubicBezTo>
                    <a:pt x="1723250" y="1814830"/>
                    <a:pt x="1719318" y="1800860"/>
                    <a:pt x="1729802" y="1803400"/>
                  </a:cubicBezTo>
                  <a:cubicBezTo>
                    <a:pt x="1731113" y="1803400"/>
                    <a:pt x="1746839" y="1813560"/>
                    <a:pt x="1746839" y="1812290"/>
                  </a:cubicBezTo>
                  <a:cubicBezTo>
                    <a:pt x="1753391" y="1808480"/>
                    <a:pt x="1759944" y="1770380"/>
                    <a:pt x="1766496" y="1771650"/>
                  </a:cubicBezTo>
                  <a:cubicBezTo>
                    <a:pt x="1779602" y="1775460"/>
                    <a:pt x="1791397" y="1772920"/>
                    <a:pt x="1803191" y="1767840"/>
                  </a:cubicBezTo>
                  <a:cubicBezTo>
                    <a:pt x="1809744" y="1765300"/>
                    <a:pt x="1820228" y="1756410"/>
                    <a:pt x="1825470" y="1760220"/>
                  </a:cubicBezTo>
                  <a:cubicBezTo>
                    <a:pt x="1834643" y="1766570"/>
                    <a:pt x="1843817" y="1769110"/>
                    <a:pt x="1854301" y="1770380"/>
                  </a:cubicBezTo>
                  <a:cubicBezTo>
                    <a:pt x="1855612" y="1770380"/>
                    <a:pt x="1856922" y="1771650"/>
                    <a:pt x="1858233" y="1772920"/>
                  </a:cubicBezTo>
                  <a:cubicBezTo>
                    <a:pt x="1862164" y="1778000"/>
                    <a:pt x="1880512" y="1764030"/>
                    <a:pt x="1884443" y="1769110"/>
                  </a:cubicBezTo>
                  <a:cubicBezTo>
                    <a:pt x="1889685" y="1776730"/>
                    <a:pt x="1894927" y="1784350"/>
                    <a:pt x="1900169" y="1790700"/>
                  </a:cubicBezTo>
                  <a:cubicBezTo>
                    <a:pt x="1902790" y="1793240"/>
                    <a:pt x="1906722" y="1794510"/>
                    <a:pt x="1908032" y="1797050"/>
                  </a:cubicBezTo>
                  <a:cubicBezTo>
                    <a:pt x="1909343" y="1803400"/>
                    <a:pt x="1911964" y="1805940"/>
                    <a:pt x="1918517" y="1805940"/>
                  </a:cubicBezTo>
                  <a:cubicBezTo>
                    <a:pt x="1922448" y="1805940"/>
                    <a:pt x="1926380" y="1807210"/>
                    <a:pt x="1929001" y="1809750"/>
                  </a:cubicBezTo>
                  <a:cubicBezTo>
                    <a:pt x="1935553" y="1813560"/>
                    <a:pt x="1940795" y="1817370"/>
                    <a:pt x="1946037" y="1821180"/>
                  </a:cubicBezTo>
                  <a:cubicBezTo>
                    <a:pt x="1952590" y="1824990"/>
                    <a:pt x="1959143" y="1828800"/>
                    <a:pt x="1961764" y="1835150"/>
                  </a:cubicBezTo>
                  <a:cubicBezTo>
                    <a:pt x="1963074" y="1837690"/>
                    <a:pt x="1964385" y="1838960"/>
                    <a:pt x="1965695" y="1840230"/>
                  </a:cubicBezTo>
                  <a:cubicBezTo>
                    <a:pt x="1970937" y="1845310"/>
                    <a:pt x="1976179" y="1849120"/>
                    <a:pt x="1981422" y="1854200"/>
                  </a:cubicBezTo>
                  <a:cubicBezTo>
                    <a:pt x="1989285" y="1860550"/>
                    <a:pt x="1995837" y="1868170"/>
                    <a:pt x="2003700" y="1874520"/>
                  </a:cubicBezTo>
                  <a:cubicBezTo>
                    <a:pt x="2006321" y="1875790"/>
                    <a:pt x="2008942" y="1878330"/>
                    <a:pt x="2011563" y="1879600"/>
                  </a:cubicBezTo>
                  <a:cubicBezTo>
                    <a:pt x="2016805" y="1882140"/>
                    <a:pt x="2022048" y="1884680"/>
                    <a:pt x="2025979" y="1888490"/>
                  </a:cubicBezTo>
                  <a:cubicBezTo>
                    <a:pt x="2029911" y="1892300"/>
                    <a:pt x="2048258" y="1869440"/>
                    <a:pt x="2050879" y="1874520"/>
                  </a:cubicBezTo>
                  <a:cubicBezTo>
                    <a:pt x="2050879" y="1875790"/>
                    <a:pt x="2052189" y="1875790"/>
                    <a:pt x="2053500" y="1875790"/>
                  </a:cubicBezTo>
                  <a:cubicBezTo>
                    <a:pt x="2061363" y="1882140"/>
                    <a:pt x="2069226" y="1879600"/>
                    <a:pt x="2077089" y="1877060"/>
                  </a:cubicBezTo>
                  <a:cubicBezTo>
                    <a:pt x="2079710" y="1875790"/>
                    <a:pt x="2082331" y="1874520"/>
                    <a:pt x="2083642" y="1875790"/>
                  </a:cubicBezTo>
                  <a:cubicBezTo>
                    <a:pt x="2092816" y="1879600"/>
                    <a:pt x="2099368" y="1888490"/>
                    <a:pt x="2111163" y="1889760"/>
                  </a:cubicBezTo>
                  <a:cubicBezTo>
                    <a:pt x="2111163" y="1889760"/>
                    <a:pt x="2112473" y="1889760"/>
                    <a:pt x="2112473" y="1891030"/>
                  </a:cubicBezTo>
                  <a:cubicBezTo>
                    <a:pt x="2115094" y="1898650"/>
                    <a:pt x="2122957" y="1898650"/>
                    <a:pt x="2129510" y="1899920"/>
                  </a:cubicBezTo>
                  <a:cubicBezTo>
                    <a:pt x="2133442" y="1899920"/>
                    <a:pt x="2137373" y="1901190"/>
                    <a:pt x="2139994" y="1902460"/>
                  </a:cubicBezTo>
                  <a:cubicBezTo>
                    <a:pt x="2147857" y="1906270"/>
                    <a:pt x="2155720" y="1911350"/>
                    <a:pt x="2164894" y="1913890"/>
                  </a:cubicBezTo>
                  <a:cubicBezTo>
                    <a:pt x="2176688" y="1917700"/>
                    <a:pt x="2188483" y="1920240"/>
                    <a:pt x="2197657" y="1926590"/>
                  </a:cubicBezTo>
                  <a:cubicBezTo>
                    <a:pt x="2198967" y="1926590"/>
                    <a:pt x="2200278" y="1926590"/>
                    <a:pt x="2200278" y="1927860"/>
                  </a:cubicBezTo>
                  <a:cubicBezTo>
                    <a:pt x="2204209" y="1930400"/>
                    <a:pt x="2210762" y="1931670"/>
                    <a:pt x="2213383" y="1935480"/>
                  </a:cubicBezTo>
                  <a:cubicBezTo>
                    <a:pt x="2217315" y="1943100"/>
                    <a:pt x="2227799" y="1941830"/>
                    <a:pt x="2233041" y="1948180"/>
                  </a:cubicBezTo>
                  <a:lnTo>
                    <a:pt x="2234351" y="1948180"/>
                  </a:lnTo>
                  <a:cubicBezTo>
                    <a:pt x="2239593" y="1948180"/>
                    <a:pt x="2244835" y="1949450"/>
                    <a:pt x="2251388" y="1949450"/>
                  </a:cubicBezTo>
                  <a:cubicBezTo>
                    <a:pt x="2254009" y="1948180"/>
                    <a:pt x="2257941" y="1945640"/>
                    <a:pt x="2260562" y="1945640"/>
                  </a:cubicBezTo>
                  <a:cubicBezTo>
                    <a:pt x="2272356" y="1949450"/>
                    <a:pt x="2284151" y="1949450"/>
                    <a:pt x="2292014" y="1939290"/>
                  </a:cubicBezTo>
                  <a:cubicBezTo>
                    <a:pt x="2293325" y="1938020"/>
                    <a:pt x="2295946" y="1938020"/>
                    <a:pt x="2298567" y="1938020"/>
                  </a:cubicBezTo>
                  <a:lnTo>
                    <a:pt x="2309051" y="1938020"/>
                  </a:lnTo>
                  <a:cubicBezTo>
                    <a:pt x="2320846" y="1935480"/>
                    <a:pt x="2331330" y="1932940"/>
                    <a:pt x="2343124" y="1931670"/>
                  </a:cubicBezTo>
                  <a:cubicBezTo>
                    <a:pt x="2348366" y="1930400"/>
                    <a:pt x="2354919" y="1932940"/>
                    <a:pt x="2360161" y="1934210"/>
                  </a:cubicBezTo>
                  <a:cubicBezTo>
                    <a:pt x="2365403" y="1935480"/>
                    <a:pt x="2370645" y="1935480"/>
                    <a:pt x="2375887" y="1935480"/>
                  </a:cubicBezTo>
                  <a:cubicBezTo>
                    <a:pt x="2382440" y="1935480"/>
                    <a:pt x="2387682" y="1932940"/>
                    <a:pt x="2394235" y="1932940"/>
                  </a:cubicBezTo>
                  <a:cubicBezTo>
                    <a:pt x="2399477" y="1931670"/>
                    <a:pt x="2406029" y="1931670"/>
                    <a:pt x="2411271" y="1930400"/>
                  </a:cubicBezTo>
                  <a:cubicBezTo>
                    <a:pt x="2423066" y="1927860"/>
                    <a:pt x="2433550" y="1925320"/>
                    <a:pt x="2445345" y="1924050"/>
                  </a:cubicBezTo>
                  <a:cubicBezTo>
                    <a:pt x="2453208" y="1880870"/>
                    <a:pt x="2451897" y="1830070"/>
                    <a:pt x="2451897" y="1778000"/>
                  </a:cubicBezTo>
                  <a:close/>
                </a:path>
              </a:pathLst>
            </a:custGeom>
            <a:blipFill>
              <a:blip r:embed="rId4"/>
              <a:stretch>
                <a:fillRect l="32" t="-9813" r="-35" b="-12220"/>
              </a:stretch>
            </a:blipFill>
          </p:spPr>
          <p:txBody>
            <a:bodyPr/>
            <a:lstStyle/>
            <a:p>
              <a:endParaRPr lang="en-US"/>
            </a:p>
          </p:txBody>
        </p:sp>
      </p:grpSp>
      <p:grpSp>
        <p:nvGrpSpPr>
          <p:cNvPr id="17" name="Group 17"/>
          <p:cNvGrpSpPr/>
          <p:nvPr/>
        </p:nvGrpSpPr>
        <p:grpSpPr>
          <a:xfrm>
            <a:off x="6690429" y="2680443"/>
            <a:ext cx="4844847" cy="3636831"/>
            <a:chOff x="0" y="0"/>
            <a:chExt cx="2679883" cy="2011680"/>
          </a:xfrm>
        </p:grpSpPr>
        <p:sp>
          <p:nvSpPr>
            <p:cNvPr id="18" name="Freeform 18"/>
            <p:cNvSpPr/>
            <p:nvPr/>
          </p:nvSpPr>
          <p:spPr>
            <a:xfrm>
              <a:off x="-2540" y="-2540"/>
              <a:ext cx="2682423" cy="2009140"/>
            </a:xfrm>
            <a:custGeom>
              <a:avLst/>
              <a:gdLst/>
              <a:ahLst/>
              <a:cxnLst/>
              <a:rect l="l" t="t" r="r" b="b"/>
              <a:pathLst>
                <a:path w="2682423" h="2009140">
                  <a:moveTo>
                    <a:pt x="2680989" y="1778000"/>
                  </a:moveTo>
                  <a:cubicBezTo>
                    <a:pt x="2679556" y="1276350"/>
                    <a:pt x="2662359" y="598170"/>
                    <a:pt x="2662359" y="97790"/>
                  </a:cubicBezTo>
                  <a:cubicBezTo>
                    <a:pt x="2662359" y="90170"/>
                    <a:pt x="2663792" y="82550"/>
                    <a:pt x="2663792" y="76200"/>
                  </a:cubicBezTo>
                  <a:cubicBezTo>
                    <a:pt x="2662359" y="74930"/>
                    <a:pt x="2660926" y="74930"/>
                    <a:pt x="2659493" y="73660"/>
                  </a:cubicBezTo>
                  <a:cubicBezTo>
                    <a:pt x="2659493" y="73660"/>
                    <a:pt x="2658060" y="74930"/>
                    <a:pt x="2658060" y="76200"/>
                  </a:cubicBezTo>
                  <a:cubicBezTo>
                    <a:pt x="2655194" y="82550"/>
                    <a:pt x="2649462" y="82550"/>
                    <a:pt x="2643729" y="82550"/>
                  </a:cubicBezTo>
                  <a:cubicBezTo>
                    <a:pt x="2636564" y="81280"/>
                    <a:pt x="2629398" y="74930"/>
                    <a:pt x="2620800" y="77470"/>
                  </a:cubicBezTo>
                  <a:cubicBezTo>
                    <a:pt x="2617934" y="78740"/>
                    <a:pt x="2612201" y="76200"/>
                    <a:pt x="2610768" y="73660"/>
                  </a:cubicBezTo>
                  <a:cubicBezTo>
                    <a:pt x="2606469" y="68580"/>
                    <a:pt x="2600736" y="68580"/>
                    <a:pt x="2595004" y="71120"/>
                  </a:cubicBezTo>
                  <a:cubicBezTo>
                    <a:pt x="2592138" y="72390"/>
                    <a:pt x="2589272" y="71120"/>
                    <a:pt x="2586405" y="71120"/>
                  </a:cubicBezTo>
                  <a:cubicBezTo>
                    <a:pt x="2582106" y="71120"/>
                    <a:pt x="2576374" y="69850"/>
                    <a:pt x="2572074" y="68580"/>
                  </a:cubicBezTo>
                  <a:cubicBezTo>
                    <a:pt x="2570642" y="68580"/>
                    <a:pt x="2567775" y="67310"/>
                    <a:pt x="2566342" y="67310"/>
                  </a:cubicBezTo>
                  <a:cubicBezTo>
                    <a:pt x="2562043" y="66040"/>
                    <a:pt x="2557744" y="62230"/>
                    <a:pt x="2553444" y="67310"/>
                  </a:cubicBezTo>
                  <a:cubicBezTo>
                    <a:pt x="2553444" y="67310"/>
                    <a:pt x="2550578" y="67310"/>
                    <a:pt x="2549145" y="66040"/>
                  </a:cubicBezTo>
                  <a:cubicBezTo>
                    <a:pt x="2547712" y="63500"/>
                    <a:pt x="2546279" y="59690"/>
                    <a:pt x="2544846" y="57150"/>
                  </a:cubicBezTo>
                  <a:cubicBezTo>
                    <a:pt x="2541980" y="53340"/>
                    <a:pt x="2541980" y="46990"/>
                    <a:pt x="2537680" y="44450"/>
                  </a:cubicBezTo>
                  <a:cubicBezTo>
                    <a:pt x="2534814" y="43180"/>
                    <a:pt x="2533381" y="41910"/>
                    <a:pt x="2531948" y="39370"/>
                  </a:cubicBezTo>
                  <a:cubicBezTo>
                    <a:pt x="2531948" y="38100"/>
                    <a:pt x="2529082" y="36830"/>
                    <a:pt x="2529082" y="35560"/>
                  </a:cubicBezTo>
                  <a:lnTo>
                    <a:pt x="2524783" y="31750"/>
                  </a:lnTo>
                  <a:cubicBezTo>
                    <a:pt x="2523349" y="29210"/>
                    <a:pt x="2521916" y="25400"/>
                    <a:pt x="2519050" y="24130"/>
                  </a:cubicBezTo>
                  <a:cubicBezTo>
                    <a:pt x="2513318" y="20320"/>
                    <a:pt x="2511885" y="15240"/>
                    <a:pt x="2514751" y="8890"/>
                  </a:cubicBezTo>
                  <a:cubicBezTo>
                    <a:pt x="2510452" y="7620"/>
                    <a:pt x="2507585" y="5080"/>
                    <a:pt x="2503286" y="5080"/>
                  </a:cubicBezTo>
                  <a:cubicBezTo>
                    <a:pt x="2486089" y="6350"/>
                    <a:pt x="2467459" y="8890"/>
                    <a:pt x="2450262" y="10160"/>
                  </a:cubicBezTo>
                  <a:cubicBezTo>
                    <a:pt x="2447395" y="10160"/>
                    <a:pt x="2443096" y="11430"/>
                    <a:pt x="2441663" y="12700"/>
                  </a:cubicBezTo>
                  <a:cubicBezTo>
                    <a:pt x="2430198" y="19050"/>
                    <a:pt x="2418734" y="13970"/>
                    <a:pt x="2407269" y="12700"/>
                  </a:cubicBezTo>
                  <a:cubicBezTo>
                    <a:pt x="2398670" y="12700"/>
                    <a:pt x="2390072" y="8890"/>
                    <a:pt x="2381473" y="7620"/>
                  </a:cubicBezTo>
                  <a:cubicBezTo>
                    <a:pt x="2371442" y="6350"/>
                    <a:pt x="2362843" y="7620"/>
                    <a:pt x="2352811" y="6350"/>
                  </a:cubicBezTo>
                  <a:cubicBezTo>
                    <a:pt x="2351378" y="6350"/>
                    <a:pt x="2349945" y="5080"/>
                    <a:pt x="2348512" y="3810"/>
                  </a:cubicBezTo>
                  <a:cubicBezTo>
                    <a:pt x="2345646" y="0"/>
                    <a:pt x="2339914" y="1270"/>
                    <a:pt x="2337047" y="2540"/>
                  </a:cubicBezTo>
                  <a:cubicBezTo>
                    <a:pt x="2332748" y="5080"/>
                    <a:pt x="2331315" y="8890"/>
                    <a:pt x="2328449" y="12700"/>
                  </a:cubicBezTo>
                  <a:cubicBezTo>
                    <a:pt x="2321283" y="13970"/>
                    <a:pt x="2311252" y="15240"/>
                    <a:pt x="2304086" y="19050"/>
                  </a:cubicBezTo>
                  <a:cubicBezTo>
                    <a:pt x="2298354" y="21590"/>
                    <a:pt x="2295488" y="22860"/>
                    <a:pt x="2291188" y="20320"/>
                  </a:cubicBezTo>
                  <a:lnTo>
                    <a:pt x="2289755" y="21590"/>
                  </a:lnTo>
                  <a:cubicBezTo>
                    <a:pt x="2292622" y="24130"/>
                    <a:pt x="2294055" y="27940"/>
                    <a:pt x="2296921" y="30480"/>
                  </a:cubicBezTo>
                  <a:cubicBezTo>
                    <a:pt x="2292622" y="31750"/>
                    <a:pt x="2286889" y="34290"/>
                    <a:pt x="2284023" y="33020"/>
                  </a:cubicBezTo>
                  <a:cubicBezTo>
                    <a:pt x="2276858" y="31750"/>
                    <a:pt x="2273991" y="34290"/>
                    <a:pt x="2268259" y="36830"/>
                  </a:cubicBezTo>
                  <a:cubicBezTo>
                    <a:pt x="2262527" y="40640"/>
                    <a:pt x="2255361" y="43180"/>
                    <a:pt x="2249629" y="45720"/>
                  </a:cubicBezTo>
                  <a:cubicBezTo>
                    <a:pt x="2248196" y="45720"/>
                    <a:pt x="2246763" y="45720"/>
                    <a:pt x="2245330" y="44450"/>
                  </a:cubicBezTo>
                  <a:cubicBezTo>
                    <a:pt x="2243896" y="44450"/>
                    <a:pt x="2242463" y="43180"/>
                    <a:pt x="2242463" y="43180"/>
                  </a:cubicBezTo>
                  <a:cubicBezTo>
                    <a:pt x="2235298" y="45720"/>
                    <a:pt x="2228132" y="48260"/>
                    <a:pt x="2220967" y="45720"/>
                  </a:cubicBezTo>
                  <a:cubicBezTo>
                    <a:pt x="2219534" y="45720"/>
                    <a:pt x="2219534" y="46990"/>
                    <a:pt x="2218101" y="46990"/>
                  </a:cubicBezTo>
                  <a:cubicBezTo>
                    <a:pt x="2209502" y="49530"/>
                    <a:pt x="2203770" y="58420"/>
                    <a:pt x="2192305" y="58420"/>
                  </a:cubicBezTo>
                  <a:cubicBezTo>
                    <a:pt x="2183706" y="58420"/>
                    <a:pt x="2175108" y="64770"/>
                    <a:pt x="2166509" y="64770"/>
                  </a:cubicBezTo>
                  <a:cubicBezTo>
                    <a:pt x="2156478" y="66040"/>
                    <a:pt x="2147879" y="68580"/>
                    <a:pt x="2139281" y="72390"/>
                  </a:cubicBezTo>
                  <a:cubicBezTo>
                    <a:pt x="2136414" y="73660"/>
                    <a:pt x="2133548" y="73660"/>
                    <a:pt x="2132115" y="73660"/>
                  </a:cubicBezTo>
                  <a:cubicBezTo>
                    <a:pt x="2124950" y="71120"/>
                    <a:pt x="2120650" y="74930"/>
                    <a:pt x="2117784" y="78740"/>
                  </a:cubicBezTo>
                  <a:cubicBezTo>
                    <a:pt x="2110619" y="87630"/>
                    <a:pt x="2099154" y="90170"/>
                    <a:pt x="2089122" y="92710"/>
                  </a:cubicBezTo>
                  <a:cubicBezTo>
                    <a:pt x="2076225" y="95250"/>
                    <a:pt x="2063327" y="96520"/>
                    <a:pt x="2050429" y="97790"/>
                  </a:cubicBezTo>
                  <a:cubicBezTo>
                    <a:pt x="2048996" y="97790"/>
                    <a:pt x="2047563" y="101600"/>
                    <a:pt x="2044697" y="102870"/>
                  </a:cubicBezTo>
                  <a:cubicBezTo>
                    <a:pt x="2043263" y="102870"/>
                    <a:pt x="2041830" y="101600"/>
                    <a:pt x="2041830" y="101600"/>
                  </a:cubicBezTo>
                  <a:cubicBezTo>
                    <a:pt x="2034665" y="109220"/>
                    <a:pt x="2030366" y="120650"/>
                    <a:pt x="2016035" y="119380"/>
                  </a:cubicBezTo>
                  <a:lnTo>
                    <a:pt x="2014602" y="119380"/>
                  </a:lnTo>
                  <a:cubicBezTo>
                    <a:pt x="2003137" y="125730"/>
                    <a:pt x="1991672" y="123190"/>
                    <a:pt x="1981641" y="120650"/>
                  </a:cubicBezTo>
                  <a:cubicBezTo>
                    <a:pt x="1978774" y="120650"/>
                    <a:pt x="1974475" y="118110"/>
                    <a:pt x="1973042" y="115570"/>
                  </a:cubicBezTo>
                  <a:cubicBezTo>
                    <a:pt x="1968743" y="107950"/>
                    <a:pt x="1957278" y="105410"/>
                    <a:pt x="1948679" y="107950"/>
                  </a:cubicBezTo>
                  <a:cubicBezTo>
                    <a:pt x="1941514" y="110490"/>
                    <a:pt x="1934348" y="111760"/>
                    <a:pt x="1927183" y="114300"/>
                  </a:cubicBezTo>
                  <a:cubicBezTo>
                    <a:pt x="1915718" y="116840"/>
                    <a:pt x="1905686" y="118110"/>
                    <a:pt x="1894222" y="113030"/>
                  </a:cubicBezTo>
                  <a:cubicBezTo>
                    <a:pt x="1882757" y="107950"/>
                    <a:pt x="1874159" y="111760"/>
                    <a:pt x="1868426" y="123190"/>
                  </a:cubicBezTo>
                  <a:cubicBezTo>
                    <a:pt x="1864127" y="130810"/>
                    <a:pt x="1852662" y="132080"/>
                    <a:pt x="1845497" y="125730"/>
                  </a:cubicBezTo>
                  <a:cubicBezTo>
                    <a:pt x="1841197" y="121920"/>
                    <a:pt x="1838331" y="123190"/>
                    <a:pt x="1834032" y="125730"/>
                  </a:cubicBezTo>
                  <a:lnTo>
                    <a:pt x="1825433" y="133350"/>
                  </a:lnTo>
                  <a:cubicBezTo>
                    <a:pt x="1824000" y="134620"/>
                    <a:pt x="1821134" y="134620"/>
                    <a:pt x="1819701" y="134620"/>
                  </a:cubicBezTo>
                  <a:lnTo>
                    <a:pt x="1811102" y="134620"/>
                  </a:lnTo>
                  <a:cubicBezTo>
                    <a:pt x="1805370" y="134620"/>
                    <a:pt x="1799638" y="133350"/>
                    <a:pt x="1793905" y="132080"/>
                  </a:cubicBezTo>
                  <a:cubicBezTo>
                    <a:pt x="1786740" y="130810"/>
                    <a:pt x="1781008" y="127000"/>
                    <a:pt x="1773842" y="125730"/>
                  </a:cubicBezTo>
                  <a:cubicBezTo>
                    <a:pt x="1762377" y="124460"/>
                    <a:pt x="1759511" y="115570"/>
                    <a:pt x="1755212" y="109220"/>
                  </a:cubicBezTo>
                  <a:cubicBezTo>
                    <a:pt x="1752346" y="105410"/>
                    <a:pt x="1746613" y="100330"/>
                    <a:pt x="1740881" y="101600"/>
                  </a:cubicBezTo>
                  <a:cubicBezTo>
                    <a:pt x="1735149" y="104140"/>
                    <a:pt x="1729416" y="101600"/>
                    <a:pt x="1725117" y="100330"/>
                  </a:cubicBezTo>
                  <a:cubicBezTo>
                    <a:pt x="1723684" y="100330"/>
                    <a:pt x="1720818" y="99060"/>
                    <a:pt x="1719385" y="99060"/>
                  </a:cubicBezTo>
                  <a:cubicBezTo>
                    <a:pt x="1709353" y="96520"/>
                    <a:pt x="1702187" y="101600"/>
                    <a:pt x="1695022" y="107950"/>
                  </a:cubicBezTo>
                  <a:lnTo>
                    <a:pt x="1689290" y="113030"/>
                  </a:lnTo>
                  <a:cubicBezTo>
                    <a:pt x="1687857" y="114300"/>
                    <a:pt x="1687857" y="116840"/>
                    <a:pt x="1686423" y="118110"/>
                  </a:cubicBezTo>
                  <a:cubicBezTo>
                    <a:pt x="1677825" y="124460"/>
                    <a:pt x="1669226" y="121920"/>
                    <a:pt x="1659195" y="118110"/>
                  </a:cubicBezTo>
                  <a:cubicBezTo>
                    <a:pt x="1650596" y="114300"/>
                    <a:pt x="1640564" y="118110"/>
                    <a:pt x="1637698" y="125730"/>
                  </a:cubicBezTo>
                  <a:cubicBezTo>
                    <a:pt x="1636265" y="130810"/>
                    <a:pt x="1634832" y="134620"/>
                    <a:pt x="1627667" y="137160"/>
                  </a:cubicBezTo>
                  <a:cubicBezTo>
                    <a:pt x="1620501" y="140970"/>
                    <a:pt x="1611903" y="143510"/>
                    <a:pt x="1610470" y="152400"/>
                  </a:cubicBezTo>
                  <a:cubicBezTo>
                    <a:pt x="1610470" y="153670"/>
                    <a:pt x="1609036" y="154940"/>
                    <a:pt x="1607603" y="154940"/>
                  </a:cubicBezTo>
                  <a:cubicBezTo>
                    <a:pt x="1603304" y="156210"/>
                    <a:pt x="1600438" y="157480"/>
                    <a:pt x="1596139" y="158750"/>
                  </a:cubicBezTo>
                  <a:lnTo>
                    <a:pt x="1583241" y="158750"/>
                  </a:lnTo>
                  <a:cubicBezTo>
                    <a:pt x="1574642" y="157480"/>
                    <a:pt x="1566044" y="154940"/>
                    <a:pt x="1557445" y="153670"/>
                  </a:cubicBezTo>
                  <a:cubicBezTo>
                    <a:pt x="1547414" y="152400"/>
                    <a:pt x="1538815" y="157480"/>
                    <a:pt x="1528783" y="158750"/>
                  </a:cubicBezTo>
                  <a:lnTo>
                    <a:pt x="1527350" y="160020"/>
                  </a:lnTo>
                  <a:cubicBezTo>
                    <a:pt x="1524484" y="163830"/>
                    <a:pt x="1520185" y="162560"/>
                    <a:pt x="1517319" y="160020"/>
                  </a:cubicBezTo>
                  <a:cubicBezTo>
                    <a:pt x="1511586" y="154940"/>
                    <a:pt x="1501555" y="153670"/>
                    <a:pt x="1494389" y="156210"/>
                  </a:cubicBezTo>
                  <a:cubicBezTo>
                    <a:pt x="1485790" y="160020"/>
                    <a:pt x="1477192" y="162560"/>
                    <a:pt x="1468593" y="165100"/>
                  </a:cubicBezTo>
                  <a:cubicBezTo>
                    <a:pt x="1465727" y="165100"/>
                    <a:pt x="1462861" y="163830"/>
                    <a:pt x="1461428" y="163830"/>
                  </a:cubicBezTo>
                  <a:cubicBezTo>
                    <a:pt x="1458562" y="163830"/>
                    <a:pt x="1454263" y="162560"/>
                    <a:pt x="1452829" y="163830"/>
                  </a:cubicBezTo>
                  <a:cubicBezTo>
                    <a:pt x="1441365" y="171450"/>
                    <a:pt x="1429900" y="168910"/>
                    <a:pt x="1419868" y="163830"/>
                  </a:cubicBezTo>
                  <a:cubicBezTo>
                    <a:pt x="1414136" y="161290"/>
                    <a:pt x="1405537" y="158750"/>
                    <a:pt x="1402671" y="151130"/>
                  </a:cubicBezTo>
                  <a:cubicBezTo>
                    <a:pt x="1401238" y="146050"/>
                    <a:pt x="1395506" y="140970"/>
                    <a:pt x="1391206" y="137160"/>
                  </a:cubicBezTo>
                  <a:cubicBezTo>
                    <a:pt x="1384041" y="130810"/>
                    <a:pt x="1376875" y="121920"/>
                    <a:pt x="1363978" y="121920"/>
                  </a:cubicBezTo>
                  <a:cubicBezTo>
                    <a:pt x="1361112" y="121920"/>
                    <a:pt x="1358245" y="116840"/>
                    <a:pt x="1356812" y="118110"/>
                  </a:cubicBezTo>
                  <a:cubicBezTo>
                    <a:pt x="1351080" y="119380"/>
                    <a:pt x="1351080" y="116840"/>
                    <a:pt x="1348214" y="114300"/>
                  </a:cubicBezTo>
                  <a:cubicBezTo>
                    <a:pt x="1345347" y="111760"/>
                    <a:pt x="1341048" y="109220"/>
                    <a:pt x="1338182" y="105410"/>
                  </a:cubicBezTo>
                  <a:cubicBezTo>
                    <a:pt x="1333883" y="100330"/>
                    <a:pt x="1329583" y="93980"/>
                    <a:pt x="1325284" y="88900"/>
                  </a:cubicBezTo>
                  <a:cubicBezTo>
                    <a:pt x="1320985" y="83820"/>
                    <a:pt x="1318119" y="77470"/>
                    <a:pt x="1313819" y="72390"/>
                  </a:cubicBezTo>
                  <a:cubicBezTo>
                    <a:pt x="1312386" y="71120"/>
                    <a:pt x="1308087" y="69850"/>
                    <a:pt x="1306654" y="71120"/>
                  </a:cubicBezTo>
                  <a:lnTo>
                    <a:pt x="1289457" y="78740"/>
                  </a:lnTo>
                  <a:cubicBezTo>
                    <a:pt x="1286591" y="80010"/>
                    <a:pt x="1285158" y="82550"/>
                    <a:pt x="1283724" y="85090"/>
                  </a:cubicBezTo>
                  <a:lnTo>
                    <a:pt x="1282291" y="83820"/>
                  </a:lnTo>
                  <a:cubicBezTo>
                    <a:pt x="1283724" y="80010"/>
                    <a:pt x="1285158" y="76200"/>
                    <a:pt x="1286591" y="74930"/>
                  </a:cubicBezTo>
                  <a:lnTo>
                    <a:pt x="1269394" y="71120"/>
                  </a:lnTo>
                  <a:cubicBezTo>
                    <a:pt x="1265094" y="69850"/>
                    <a:pt x="1257929" y="69850"/>
                    <a:pt x="1255063" y="69850"/>
                  </a:cubicBezTo>
                  <a:lnTo>
                    <a:pt x="1232133" y="69850"/>
                  </a:lnTo>
                  <a:cubicBezTo>
                    <a:pt x="1223535" y="69850"/>
                    <a:pt x="1216369" y="68580"/>
                    <a:pt x="1207771" y="69850"/>
                  </a:cubicBezTo>
                  <a:cubicBezTo>
                    <a:pt x="1202038" y="71120"/>
                    <a:pt x="1197739" y="68580"/>
                    <a:pt x="1193440" y="66040"/>
                  </a:cubicBezTo>
                  <a:cubicBezTo>
                    <a:pt x="1181975" y="58420"/>
                    <a:pt x="1170510" y="49530"/>
                    <a:pt x="1154746" y="53340"/>
                  </a:cubicBezTo>
                  <a:cubicBezTo>
                    <a:pt x="1153313" y="53340"/>
                    <a:pt x="1150447" y="52070"/>
                    <a:pt x="1149014" y="50800"/>
                  </a:cubicBezTo>
                  <a:cubicBezTo>
                    <a:pt x="1144715" y="49530"/>
                    <a:pt x="1141848" y="46990"/>
                    <a:pt x="1136116" y="44450"/>
                  </a:cubicBezTo>
                  <a:cubicBezTo>
                    <a:pt x="1136116" y="48260"/>
                    <a:pt x="1136116" y="49530"/>
                    <a:pt x="1137549" y="52070"/>
                  </a:cubicBezTo>
                  <a:cubicBezTo>
                    <a:pt x="1134683" y="54610"/>
                    <a:pt x="1133250" y="53340"/>
                    <a:pt x="1131817" y="52070"/>
                  </a:cubicBezTo>
                  <a:cubicBezTo>
                    <a:pt x="1130384" y="53340"/>
                    <a:pt x="1128951" y="55880"/>
                    <a:pt x="1127517" y="55880"/>
                  </a:cubicBezTo>
                  <a:cubicBezTo>
                    <a:pt x="1120352" y="58420"/>
                    <a:pt x="1113186" y="59690"/>
                    <a:pt x="1106021" y="62230"/>
                  </a:cubicBezTo>
                  <a:cubicBezTo>
                    <a:pt x="1103155" y="63500"/>
                    <a:pt x="1100289" y="64770"/>
                    <a:pt x="1098856" y="66040"/>
                  </a:cubicBezTo>
                  <a:cubicBezTo>
                    <a:pt x="1093123" y="69850"/>
                    <a:pt x="1088824" y="76200"/>
                    <a:pt x="1078792" y="74930"/>
                  </a:cubicBezTo>
                  <a:cubicBezTo>
                    <a:pt x="1077359" y="74930"/>
                    <a:pt x="1074493" y="77470"/>
                    <a:pt x="1071627" y="77470"/>
                  </a:cubicBezTo>
                  <a:cubicBezTo>
                    <a:pt x="1068761" y="78740"/>
                    <a:pt x="1064461" y="78740"/>
                    <a:pt x="1061595" y="80010"/>
                  </a:cubicBezTo>
                  <a:lnTo>
                    <a:pt x="1058729" y="80010"/>
                  </a:lnTo>
                  <a:cubicBezTo>
                    <a:pt x="1050130" y="82550"/>
                    <a:pt x="1042965" y="85090"/>
                    <a:pt x="1034366" y="86360"/>
                  </a:cubicBezTo>
                  <a:lnTo>
                    <a:pt x="1028634" y="86360"/>
                  </a:lnTo>
                  <a:cubicBezTo>
                    <a:pt x="1021469" y="86360"/>
                    <a:pt x="1015736" y="85090"/>
                    <a:pt x="1008571" y="85090"/>
                  </a:cubicBezTo>
                  <a:cubicBezTo>
                    <a:pt x="1001405" y="85090"/>
                    <a:pt x="994240" y="87630"/>
                    <a:pt x="987074" y="87630"/>
                  </a:cubicBezTo>
                  <a:cubicBezTo>
                    <a:pt x="978476" y="87630"/>
                    <a:pt x="968444" y="87630"/>
                    <a:pt x="961279" y="82550"/>
                  </a:cubicBezTo>
                  <a:cubicBezTo>
                    <a:pt x="959846" y="81280"/>
                    <a:pt x="955546" y="81280"/>
                    <a:pt x="952680" y="82550"/>
                  </a:cubicBezTo>
                  <a:cubicBezTo>
                    <a:pt x="942649" y="83820"/>
                    <a:pt x="932617" y="85090"/>
                    <a:pt x="924018" y="87630"/>
                  </a:cubicBezTo>
                  <a:cubicBezTo>
                    <a:pt x="915420" y="90170"/>
                    <a:pt x="911120" y="87630"/>
                    <a:pt x="908254" y="81280"/>
                  </a:cubicBezTo>
                  <a:cubicBezTo>
                    <a:pt x="906821" y="78740"/>
                    <a:pt x="903955" y="76200"/>
                    <a:pt x="901089" y="73660"/>
                  </a:cubicBezTo>
                  <a:cubicBezTo>
                    <a:pt x="896790" y="71120"/>
                    <a:pt x="892490" y="67310"/>
                    <a:pt x="888191" y="67310"/>
                  </a:cubicBezTo>
                  <a:cubicBezTo>
                    <a:pt x="878159" y="67310"/>
                    <a:pt x="872427" y="62230"/>
                    <a:pt x="865261" y="58420"/>
                  </a:cubicBezTo>
                  <a:cubicBezTo>
                    <a:pt x="853797" y="52070"/>
                    <a:pt x="843765" y="44450"/>
                    <a:pt x="829434" y="45720"/>
                  </a:cubicBezTo>
                  <a:lnTo>
                    <a:pt x="829434" y="39370"/>
                  </a:lnTo>
                  <a:cubicBezTo>
                    <a:pt x="832300" y="39370"/>
                    <a:pt x="835167" y="39370"/>
                    <a:pt x="838033" y="38100"/>
                  </a:cubicBezTo>
                  <a:cubicBezTo>
                    <a:pt x="833733" y="35560"/>
                    <a:pt x="833733" y="31750"/>
                    <a:pt x="830867" y="29210"/>
                  </a:cubicBezTo>
                  <a:cubicBezTo>
                    <a:pt x="825135" y="25400"/>
                    <a:pt x="819403" y="24130"/>
                    <a:pt x="813670" y="21590"/>
                  </a:cubicBezTo>
                  <a:cubicBezTo>
                    <a:pt x="809371" y="20320"/>
                    <a:pt x="803639" y="20320"/>
                    <a:pt x="806505" y="26670"/>
                  </a:cubicBezTo>
                  <a:cubicBezTo>
                    <a:pt x="799339" y="27940"/>
                    <a:pt x="793607" y="27940"/>
                    <a:pt x="790741" y="30480"/>
                  </a:cubicBezTo>
                  <a:cubicBezTo>
                    <a:pt x="785008" y="34290"/>
                    <a:pt x="779276" y="31750"/>
                    <a:pt x="774977" y="29210"/>
                  </a:cubicBezTo>
                  <a:cubicBezTo>
                    <a:pt x="772111" y="27940"/>
                    <a:pt x="769244" y="26670"/>
                    <a:pt x="766378" y="27940"/>
                  </a:cubicBezTo>
                  <a:cubicBezTo>
                    <a:pt x="749181" y="35560"/>
                    <a:pt x="731984" y="31750"/>
                    <a:pt x="714787" y="31750"/>
                  </a:cubicBezTo>
                  <a:cubicBezTo>
                    <a:pt x="711921" y="31750"/>
                    <a:pt x="709054" y="30480"/>
                    <a:pt x="704755" y="30480"/>
                  </a:cubicBezTo>
                  <a:cubicBezTo>
                    <a:pt x="699023" y="29210"/>
                    <a:pt x="694724" y="26670"/>
                    <a:pt x="688991" y="25400"/>
                  </a:cubicBezTo>
                  <a:cubicBezTo>
                    <a:pt x="683259" y="24130"/>
                    <a:pt x="676093" y="22860"/>
                    <a:pt x="670361" y="21590"/>
                  </a:cubicBezTo>
                  <a:lnTo>
                    <a:pt x="666062" y="21590"/>
                  </a:lnTo>
                  <a:cubicBezTo>
                    <a:pt x="656030" y="21590"/>
                    <a:pt x="645998" y="22860"/>
                    <a:pt x="637400" y="22860"/>
                  </a:cubicBezTo>
                  <a:cubicBezTo>
                    <a:pt x="630234" y="22860"/>
                    <a:pt x="623069" y="20320"/>
                    <a:pt x="614470" y="19050"/>
                  </a:cubicBezTo>
                  <a:cubicBezTo>
                    <a:pt x="613037" y="8890"/>
                    <a:pt x="601573" y="11430"/>
                    <a:pt x="594407" y="6350"/>
                  </a:cubicBezTo>
                  <a:cubicBezTo>
                    <a:pt x="592974" y="5080"/>
                    <a:pt x="590108" y="6350"/>
                    <a:pt x="588675" y="6350"/>
                  </a:cubicBezTo>
                  <a:cubicBezTo>
                    <a:pt x="580076" y="5080"/>
                    <a:pt x="574344" y="8890"/>
                    <a:pt x="571478" y="15240"/>
                  </a:cubicBezTo>
                  <a:cubicBezTo>
                    <a:pt x="567178" y="21590"/>
                    <a:pt x="555714" y="24130"/>
                    <a:pt x="560013" y="34290"/>
                  </a:cubicBezTo>
                  <a:cubicBezTo>
                    <a:pt x="561446" y="35560"/>
                    <a:pt x="564312" y="36830"/>
                    <a:pt x="565745" y="39370"/>
                  </a:cubicBezTo>
                  <a:cubicBezTo>
                    <a:pt x="565745" y="43180"/>
                    <a:pt x="564312" y="45720"/>
                    <a:pt x="560013" y="44450"/>
                  </a:cubicBezTo>
                  <a:cubicBezTo>
                    <a:pt x="558580" y="44450"/>
                    <a:pt x="557147" y="46990"/>
                    <a:pt x="555714" y="48260"/>
                  </a:cubicBezTo>
                  <a:cubicBezTo>
                    <a:pt x="554280" y="49530"/>
                    <a:pt x="554280" y="52070"/>
                    <a:pt x="552847" y="52070"/>
                  </a:cubicBezTo>
                  <a:cubicBezTo>
                    <a:pt x="544249" y="54610"/>
                    <a:pt x="538516" y="60960"/>
                    <a:pt x="528485" y="59690"/>
                  </a:cubicBezTo>
                  <a:lnTo>
                    <a:pt x="525619" y="59690"/>
                  </a:lnTo>
                  <a:cubicBezTo>
                    <a:pt x="517020" y="66040"/>
                    <a:pt x="508421" y="64770"/>
                    <a:pt x="498390" y="63500"/>
                  </a:cubicBezTo>
                  <a:cubicBezTo>
                    <a:pt x="494091" y="62230"/>
                    <a:pt x="488358" y="63500"/>
                    <a:pt x="482626" y="63500"/>
                  </a:cubicBezTo>
                  <a:cubicBezTo>
                    <a:pt x="478327" y="63500"/>
                    <a:pt x="474027" y="63500"/>
                    <a:pt x="469728" y="60960"/>
                  </a:cubicBezTo>
                  <a:cubicBezTo>
                    <a:pt x="463996" y="58420"/>
                    <a:pt x="458263" y="54610"/>
                    <a:pt x="452531" y="52070"/>
                  </a:cubicBezTo>
                  <a:cubicBezTo>
                    <a:pt x="446799" y="49530"/>
                    <a:pt x="439633" y="49530"/>
                    <a:pt x="439633" y="40640"/>
                  </a:cubicBezTo>
                  <a:cubicBezTo>
                    <a:pt x="439633" y="39370"/>
                    <a:pt x="436767" y="38100"/>
                    <a:pt x="436767" y="36830"/>
                  </a:cubicBezTo>
                  <a:cubicBezTo>
                    <a:pt x="426735" y="44450"/>
                    <a:pt x="418137" y="50800"/>
                    <a:pt x="409538" y="57150"/>
                  </a:cubicBezTo>
                  <a:cubicBezTo>
                    <a:pt x="405239" y="60960"/>
                    <a:pt x="399506" y="66040"/>
                    <a:pt x="402373" y="72390"/>
                  </a:cubicBezTo>
                  <a:cubicBezTo>
                    <a:pt x="402373" y="73660"/>
                    <a:pt x="400940" y="74930"/>
                    <a:pt x="400940" y="76200"/>
                  </a:cubicBezTo>
                  <a:cubicBezTo>
                    <a:pt x="399506" y="78740"/>
                    <a:pt x="398073" y="81280"/>
                    <a:pt x="395207" y="82550"/>
                  </a:cubicBezTo>
                  <a:cubicBezTo>
                    <a:pt x="392341" y="86360"/>
                    <a:pt x="389475" y="90170"/>
                    <a:pt x="386609" y="95250"/>
                  </a:cubicBezTo>
                  <a:lnTo>
                    <a:pt x="378010" y="102870"/>
                  </a:lnTo>
                  <a:cubicBezTo>
                    <a:pt x="375144" y="106680"/>
                    <a:pt x="372278" y="110490"/>
                    <a:pt x="367978" y="113030"/>
                  </a:cubicBezTo>
                  <a:cubicBezTo>
                    <a:pt x="357947" y="120650"/>
                    <a:pt x="347915" y="128270"/>
                    <a:pt x="336450" y="135890"/>
                  </a:cubicBezTo>
                  <a:cubicBezTo>
                    <a:pt x="330718" y="140970"/>
                    <a:pt x="323553" y="144780"/>
                    <a:pt x="317820" y="149860"/>
                  </a:cubicBezTo>
                  <a:cubicBezTo>
                    <a:pt x="307789" y="157480"/>
                    <a:pt x="296324" y="163830"/>
                    <a:pt x="290591" y="175260"/>
                  </a:cubicBezTo>
                  <a:cubicBezTo>
                    <a:pt x="290591" y="176530"/>
                    <a:pt x="287725" y="177800"/>
                    <a:pt x="286292" y="179070"/>
                  </a:cubicBezTo>
                  <a:cubicBezTo>
                    <a:pt x="279127" y="184150"/>
                    <a:pt x="267662" y="184150"/>
                    <a:pt x="267662" y="194310"/>
                  </a:cubicBezTo>
                  <a:cubicBezTo>
                    <a:pt x="256197" y="194310"/>
                    <a:pt x="250465" y="201930"/>
                    <a:pt x="244733" y="208280"/>
                  </a:cubicBezTo>
                  <a:cubicBezTo>
                    <a:pt x="240433" y="213360"/>
                    <a:pt x="236134" y="219710"/>
                    <a:pt x="230402" y="223520"/>
                  </a:cubicBezTo>
                  <a:cubicBezTo>
                    <a:pt x="224669" y="226060"/>
                    <a:pt x="217504" y="224790"/>
                    <a:pt x="210338" y="224790"/>
                  </a:cubicBezTo>
                  <a:cubicBezTo>
                    <a:pt x="207472" y="224790"/>
                    <a:pt x="204606" y="224790"/>
                    <a:pt x="204606" y="226060"/>
                  </a:cubicBezTo>
                  <a:cubicBezTo>
                    <a:pt x="198874" y="231140"/>
                    <a:pt x="191708" y="234950"/>
                    <a:pt x="187409" y="241300"/>
                  </a:cubicBezTo>
                  <a:cubicBezTo>
                    <a:pt x="183110" y="247650"/>
                    <a:pt x="178810" y="251460"/>
                    <a:pt x="171645" y="252730"/>
                  </a:cubicBezTo>
                  <a:cubicBezTo>
                    <a:pt x="164479" y="254000"/>
                    <a:pt x="157314" y="260350"/>
                    <a:pt x="147282" y="256540"/>
                  </a:cubicBezTo>
                  <a:cubicBezTo>
                    <a:pt x="138684" y="254000"/>
                    <a:pt x="128652" y="256540"/>
                    <a:pt x="122920" y="251460"/>
                  </a:cubicBezTo>
                  <a:cubicBezTo>
                    <a:pt x="111455" y="252730"/>
                    <a:pt x="102856" y="255270"/>
                    <a:pt x="92825" y="256540"/>
                  </a:cubicBezTo>
                  <a:cubicBezTo>
                    <a:pt x="81360" y="259080"/>
                    <a:pt x="68462" y="257810"/>
                    <a:pt x="58431" y="265430"/>
                  </a:cubicBezTo>
                  <a:cubicBezTo>
                    <a:pt x="49832" y="271780"/>
                    <a:pt x="42666" y="278130"/>
                    <a:pt x="29769" y="276860"/>
                  </a:cubicBezTo>
                  <a:cubicBezTo>
                    <a:pt x="31202" y="284480"/>
                    <a:pt x="32635" y="290830"/>
                    <a:pt x="34068" y="298450"/>
                  </a:cubicBezTo>
                  <a:cubicBezTo>
                    <a:pt x="36934" y="318770"/>
                    <a:pt x="39800" y="339090"/>
                    <a:pt x="41233" y="359410"/>
                  </a:cubicBezTo>
                  <a:cubicBezTo>
                    <a:pt x="45533" y="384810"/>
                    <a:pt x="46966" y="408940"/>
                    <a:pt x="44100" y="433070"/>
                  </a:cubicBezTo>
                  <a:cubicBezTo>
                    <a:pt x="41233" y="467360"/>
                    <a:pt x="28336" y="1640840"/>
                    <a:pt x="15438" y="1672590"/>
                  </a:cubicBezTo>
                  <a:lnTo>
                    <a:pt x="2540" y="1699260"/>
                  </a:lnTo>
                  <a:cubicBezTo>
                    <a:pt x="0" y="1705610"/>
                    <a:pt x="3973" y="1709420"/>
                    <a:pt x="11138" y="1710690"/>
                  </a:cubicBezTo>
                  <a:cubicBezTo>
                    <a:pt x="19737" y="1711960"/>
                    <a:pt x="22603" y="1717040"/>
                    <a:pt x="25469" y="1723390"/>
                  </a:cubicBezTo>
                  <a:cubicBezTo>
                    <a:pt x="28336" y="1733550"/>
                    <a:pt x="24036" y="1743710"/>
                    <a:pt x="29769" y="1753870"/>
                  </a:cubicBezTo>
                  <a:cubicBezTo>
                    <a:pt x="32635" y="1758950"/>
                    <a:pt x="29769" y="1767840"/>
                    <a:pt x="28336" y="1775460"/>
                  </a:cubicBezTo>
                  <a:cubicBezTo>
                    <a:pt x="26902" y="1785620"/>
                    <a:pt x="29769" y="1795780"/>
                    <a:pt x="34068" y="1804670"/>
                  </a:cubicBezTo>
                  <a:cubicBezTo>
                    <a:pt x="44100" y="1819910"/>
                    <a:pt x="45533" y="1837690"/>
                    <a:pt x="45533" y="1854200"/>
                  </a:cubicBezTo>
                  <a:cubicBezTo>
                    <a:pt x="45533" y="1858010"/>
                    <a:pt x="46966" y="1861820"/>
                    <a:pt x="48399" y="1864360"/>
                  </a:cubicBezTo>
                  <a:cubicBezTo>
                    <a:pt x="51265" y="1866900"/>
                    <a:pt x="56997" y="1869440"/>
                    <a:pt x="62730" y="1870710"/>
                  </a:cubicBezTo>
                  <a:lnTo>
                    <a:pt x="97124" y="1885950"/>
                  </a:lnTo>
                  <a:cubicBezTo>
                    <a:pt x="112888" y="1893570"/>
                    <a:pt x="125786" y="1892300"/>
                    <a:pt x="140117" y="1883410"/>
                  </a:cubicBezTo>
                  <a:cubicBezTo>
                    <a:pt x="141550" y="1882140"/>
                    <a:pt x="145849" y="1880870"/>
                    <a:pt x="147282" y="1880870"/>
                  </a:cubicBezTo>
                  <a:cubicBezTo>
                    <a:pt x="157314" y="1882140"/>
                    <a:pt x="167346" y="1882140"/>
                    <a:pt x="175944" y="1889760"/>
                  </a:cubicBezTo>
                  <a:cubicBezTo>
                    <a:pt x="185976" y="1897380"/>
                    <a:pt x="200307" y="1902460"/>
                    <a:pt x="211771" y="1908810"/>
                  </a:cubicBezTo>
                  <a:cubicBezTo>
                    <a:pt x="218937" y="1912620"/>
                    <a:pt x="227535" y="1917700"/>
                    <a:pt x="231835" y="1922780"/>
                  </a:cubicBezTo>
                  <a:cubicBezTo>
                    <a:pt x="234701" y="1925320"/>
                    <a:pt x="237567" y="1927860"/>
                    <a:pt x="240433" y="1929130"/>
                  </a:cubicBezTo>
                  <a:cubicBezTo>
                    <a:pt x="256197" y="1934210"/>
                    <a:pt x="264796" y="1946910"/>
                    <a:pt x="274827" y="1957070"/>
                  </a:cubicBezTo>
                  <a:cubicBezTo>
                    <a:pt x="283426" y="1965960"/>
                    <a:pt x="294891" y="1971040"/>
                    <a:pt x="307789" y="1972310"/>
                  </a:cubicBezTo>
                  <a:cubicBezTo>
                    <a:pt x="322120" y="1974850"/>
                    <a:pt x="336450" y="1976120"/>
                    <a:pt x="350781" y="1978660"/>
                  </a:cubicBezTo>
                  <a:cubicBezTo>
                    <a:pt x="356514" y="1979930"/>
                    <a:pt x="363679" y="1981200"/>
                    <a:pt x="369412" y="1983740"/>
                  </a:cubicBezTo>
                  <a:cubicBezTo>
                    <a:pt x="376577" y="1986280"/>
                    <a:pt x="383742" y="1986280"/>
                    <a:pt x="389475" y="1990090"/>
                  </a:cubicBezTo>
                  <a:cubicBezTo>
                    <a:pt x="398073" y="1996440"/>
                    <a:pt x="406672" y="2000250"/>
                    <a:pt x="418137" y="1997710"/>
                  </a:cubicBezTo>
                  <a:cubicBezTo>
                    <a:pt x="422436" y="1996440"/>
                    <a:pt x="428168" y="1998980"/>
                    <a:pt x="432468" y="2000250"/>
                  </a:cubicBezTo>
                  <a:cubicBezTo>
                    <a:pt x="433901" y="2000250"/>
                    <a:pt x="435334" y="2001520"/>
                    <a:pt x="436767" y="2001520"/>
                  </a:cubicBezTo>
                  <a:cubicBezTo>
                    <a:pt x="452531" y="2002790"/>
                    <a:pt x="466862" y="2000250"/>
                    <a:pt x="481193" y="1997710"/>
                  </a:cubicBezTo>
                  <a:cubicBezTo>
                    <a:pt x="486925" y="1996440"/>
                    <a:pt x="492658" y="1995170"/>
                    <a:pt x="498390" y="1992630"/>
                  </a:cubicBezTo>
                  <a:cubicBezTo>
                    <a:pt x="514154" y="1986280"/>
                    <a:pt x="529918" y="1979930"/>
                    <a:pt x="544249" y="1972310"/>
                  </a:cubicBezTo>
                  <a:cubicBezTo>
                    <a:pt x="554280" y="1967230"/>
                    <a:pt x="564312" y="1962150"/>
                    <a:pt x="575777" y="1967230"/>
                  </a:cubicBezTo>
                  <a:lnTo>
                    <a:pt x="581509" y="1967230"/>
                  </a:lnTo>
                  <a:cubicBezTo>
                    <a:pt x="591541" y="1967230"/>
                    <a:pt x="601573" y="1965960"/>
                    <a:pt x="610171" y="1964690"/>
                  </a:cubicBezTo>
                  <a:cubicBezTo>
                    <a:pt x="611604" y="1964690"/>
                    <a:pt x="614470" y="1964690"/>
                    <a:pt x="614470" y="1963420"/>
                  </a:cubicBezTo>
                  <a:cubicBezTo>
                    <a:pt x="618770" y="1958340"/>
                    <a:pt x="625935" y="1958340"/>
                    <a:pt x="633101" y="1957070"/>
                  </a:cubicBezTo>
                  <a:cubicBezTo>
                    <a:pt x="644565" y="1955800"/>
                    <a:pt x="656030" y="1955800"/>
                    <a:pt x="664629" y="1949450"/>
                  </a:cubicBezTo>
                  <a:cubicBezTo>
                    <a:pt x="673227" y="1944370"/>
                    <a:pt x="681826" y="1943100"/>
                    <a:pt x="691857" y="1941830"/>
                  </a:cubicBezTo>
                  <a:cubicBezTo>
                    <a:pt x="693290" y="1941830"/>
                    <a:pt x="696157" y="1940560"/>
                    <a:pt x="697590" y="1940560"/>
                  </a:cubicBezTo>
                  <a:cubicBezTo>
                    <a:pt x="704755" y="1939290"/>
                    <a:pt x="711921" y="1935480"/>
                    <a:pt x="717653" y="1936750"/>
                  </a:cubicBezTo>
                  <a:cubicBezTo>
                    <a:pt x="730551" y="1939290"/>
                    <a:pt x="736283" y="1935480"/>
                    <a:pt x="744882" y="1925320"/>
                  </a:cubicBezTo>
                  <a:cubicBezTo>
                    <a:pt x="746315" y="1922780"/>
                    <a:pt x="750614" y="1921510"/>
                    <a:pt x="753480" y="1920240"/>
                  </a:cubicBezTo>
                  <a:cubicBezTo>
                    <a:pt x="760646" y="1918970"/>
                    <a:pt x="767811" y="1920240"/>
                    <a:pt x="774977" y="1918970"/>
                  </a:cubicBezTo>
                  <a:cubicBezTo>
                    <a:pt x="779276" y="1918970"/>
                    <a:pt x="783575" y="1915160"/>
                    <a:pt x="786441" y="1915160"/>
                  </a:cubicBezTo>
                  <a:cubicBezTo>
                    <a:pt x="797906" y="1916430"/>
                    <a:pt x="810804" y="1912620"/>
                    <a:pt x="820836" y="1918970"/>
                  </a:cubicBezTo>
                  <a:cubicBezTo>
                    <a:pt x="822269" y="1920240"/>
                    <a:pt x="825135" y="1920240"/>
                    <a:pt x="828001" y="1920240"/>
                  </a:cubicBezTo>
                  <a:cubicBezTo>
                    <a:pt x="846631" y="1921510"/>
                    <a:pt x="862395" y="1926590"/>
                    <a:pt x="875293" y="1936750"/>
                  </a:cubicBezTo>
                  <a:cubicBezTo>
                    <a:pt x="879592" y="1940560"/>
                    <a:pt x="885325" y="1943100"/>
                    <a:pt x="889624" y="1945640"/>
                  </a:cubicBezTo>
                  <a:cubicBezTo>
                    <a:pt x="893923" y="1948180"/>
                    <a:pt x="899656" y="1948180"/>
                    <a:pt x="903955" y="1949450"/>
                  </a:cubicBezTo>
                  <a:cubicBezTo>
                    <a:pt x="908254" y="1950720"/>
                    <a:pt x="911120" y="1951990"/>
                    <a:pt x="915420" y="1951990"/>
                  </a:cubicBezTo>
                  <a:cubicBezTo>
                    <a:pt x="922585" y="1951990"/>
                    <a:pt x="928318" y="1954530"/>
                    <a:pt x="932617" y="1959610"/>
                  </a:cubicBezTo>
                  <a:cubicBezTo>
                    <a:pt x="934050" y="1960880"/>
                    <a:pt x="935483" y="1962150"/>
                    <a:pt x="936916" y="1964690"/>
                  </a:cubicBezTo>
                  <a:cubicBezTo>
                    <a:pt x="935483" y="1968500"/>
                    <a:pt x="944082" y="1978660"/>
                    <a:pt x="949814" y="1978660"/>
                  </a:cubicBezTo>
                  <a:cubicBezTo>
                    <a:pt x="959846" y="1978660"/>
                    <a:pt x="969877" y="1981200"/>
                    <a:pt x="978476" y="1987550"/>
                  </a:cubicBezTo>
                  <a:cubicBezTo>
                    <a:pt x="979909" y="1988820"/>
                    <a:pt x="982775" y="1988820"/>
                    <a:pt x="985641" y="1987550"/>
                  </a:cubicBezTo>
                  <a:cubicBezTo>
                    <a:pt x="989941" y="1986280"/>
                    <a:pt x="992807" y="1986280"/>
                    <a:pt x="995673" y="1990090"/>
                  </a:cubicBezTo>
                  <a:cubicBezTo>
                    <a:pt x="997106" y="1991360"/>
                    <a:pt x="1002838" y="1991360"/>
                    <a:pt x="1005705" y="1991360"/>
                  </a:cubicBezTo>
                  <a:cubicBezTo>
                    <a:pt x="1012870" y="1991360"/>
                    <a:pt x="1021469" y="1990090"/>
                    <a:pt x="1028634" y="1991360"/>
                  </a:cubicBezTo>
                  <a:cubicBezTo>
                    <a:pt x="1041532" y="1992630"/>
                    <a:pt x="1052997" y="1993900"/>
                    <a:pt x="1065894" y="1996440"/>
                  </a:cubicBezTo>
                  <a:cubicBezTo>
                    <a:pt x="1068761" y="1996440"/>
                    <a:pt x="1071627" y="1997710"/>
                    <a:pt x="1073060" y="1998980"/>
                  </a:cubicBezTo>
                  <a:cubicBezTo>
                    <a:pt x="1075926" y="2005330"/>
                    <a:pt x="1083092" y="2005330"/>
                    <a:pt x="1087391" y="2006600"/>
                  </a:cubicBezTo>
                  <a:cubicBezTo>
                    <a:pt x="1091690" y="2007870"/>
                    <a:pt x="1097422" y="2009140"/>
                    <a:pt x="1100289" y="2009140"/>
                  </a:cubicBezTo>
                  <a:cubicBezTo>
                    <a:pt x="1101722" y="2007870"/>
                    <a:pt x="1104588" y="2006600"/>
                    <a:pt x="1107454" y="2004060"/>
                  </a:cubicBezTo>
                  <a:cubicBezTo>
                    <a:pt x="1101722" y="2004060"/>
                    <a:pt x="1098856" y="2005330"/>
                    <a:pt x="1095989" y="2005330"/>
                  </a:cubicBezTo>
                  <a:cubicBezTo>
                    <a:pt x="1101722" y="1998980"/>
                    <a:pt x="1107454" y="1997710"/>
                    <a:pt x="1114620" y="2001520"/>
                  </a:cubicBezTo>
                  <a:cubicBezTo>
                    <a:pt x="1123218" y="2007870"/>
                    <a:pt x="1130384" y="2007870"/>
                    <a:pt x="1140415" y="2001520"/>
                  </a:cubicBezTo>
                  <a:lnTo>
                    <a:pt x="1149014" y="1997710"/>
                  </a:lnTo>
                  <a:lnTo>
                    <a:pt x="1149014" y="1991360"/>
                  </a:lnTo>
                  <a:cubicBezTo>
                    <a:pt x="1153313" y="1992630"/>
                    <a:pt x="1157612" y="1995170"/>
                    <a:pt x="1160479" y="1995170"/>
                  </a:cubicBezTo>
                  <a:cubicBezTo>
                    <a:pt x="1169077" y="1991360"/>
                    <a:pt x="1177676" y="1987550"/>
                    <a:pt x="1184841" y="1982470"/>
                  </a:cubicBezTo>
                  <a:cubicBezTo>
                    <a:pt x="1193440" y="1977390"/>
                    <a:pt x="1200605" y="1971040"/>
                    <a:pt x="1207771" y="1965960"/>
                  </a:cubicBezTo>
                  <a:cubicBezTo>
                    <a:pt x="1209204" y="1965960"/>
                    <a:pt x="1209204" y="1964690"/>
                    <a:pt x="1210637" y="1964690"/>
                  </a:cubicBezTo>
                  <a:cubicBezTo>
                    <a:pt x="1220668" y="1962150"/>
                    <a:pt x="1229267" y="1960880"/>
                    <a:pt x="1239299" y="1958340"/>
                  </a:cubicBezTo>
                  <a:cubicBezTo>
                    <a:pt x="1245031" y="1957070"/>
                    <a:pt x="1249330" y="1954530"/>
                    <a:pt x="1255063" y="1953260"/>
                  </a:cubicBezTo>
                  <a:cubicBezTo>
                    <a:pt x="1259362" y="1951990"/>
                    <a:pt x="1262228" y="1951990"/>
                    <a:pt x="1266527" y="1950720"/>
                  </a:cubicBezTo>
                  <a:lnTo>
                    <a:pt x="1280858" y="1950720"/>
                  </a:lnTo>
                  <a:cubicBezTo>
                    <a:pt x="1283724" y="1950720"/>
                    <a:pt x="1288024" y="1950720"/>
                    <a:pt x="1290890" y="1949450"/>
                  </a:cubicBezTo>
                  <a:cubicBezTo>
                    <a:pt x="1292323" y="1946910"/>
                    <a:pt x="1295189" y="1943100"/>
                    <a:pt x="1296622" y="1943100"/>
                  </a:cubicBezTo>
                  <a:cubicBezTo>
                    <a:pt x="1300922" y="1943100"/>
                    <a:pt x="1303788" y="1945640"/>
                    <a:pt x="1308087" y="1946910"/>
                  </a:cubicBezTo>
                  <a:cubicBezTo>
                    <a:pt x="1309520" y="1946910"/>
                    <a:pt x="1309520" y="1948180"/>
                    <a:pt x="1309520" y="1949450"/>
                  </a:cubicBezTo>
                  <a:cubicBezTo>
                    <a:pt x="1315253" y="1954530"/>
                    <a:pt x="1319552" y="1960880"/>
                    <a:pt x="1325284" y="1965960"/>
                  </a:cubicBezTo>
                  <a:cubicBezTo>
                    <a:pt x="1332450" y="1972310"/>
                    <a:pt x="1339615" y="1972310"/>
                    <a:pt x="1343914" y="1968500"/>
                  </a:cubicBezTo>
                  <a:cubicBezTo>
                    <a:pt x="1351080" y="1963420"/>
                    <a:pt x="1356812" y="1959610"/>
                    <a:pt x="1366844" y="1962150"/>
                  </a:cubicBezTo>
                  <a:cubicBezTo>
                    <a:pt x="1368277" y="1962150"/>
                    <a:pt x="1371143" y="1963420"/>
                    <a:pt x="1372576" y="1962150"/>
                  </a:cubicBezTo>
                  <a:cubicBezTo>
                    <a:pt x="1379742" y="1959610"/>
                    <a:pt x="1388340" y="1957070"/>
                    <a:pt x="1395506" y="1953260"/>
                  </a:cubicBezTo>
                  <a:cubicBezTo>
                    <a:pt x="1399805" y="1951990"/>
                    <a:pt x="1405537" y="1951990"/>
                    <a:pt x="1406970" y="1949450"/>
                  </a:cubicBezTo>
                  <a:cubicBezTo>
                    <a:pt x="1411270" y="1941830"/>
                    <a:pt x="1418435" y="1938020"/>
                    <a:pt x="1425601" y="1932940"/>
                  </a:cubicBezTo>
                  <a:cubicBezTo>
                    <a:pt x="1429900" y="1929130"/>
                    <a:pt x="1434199" y="1924050"/>
                    <a:pt x="1438498" y="1922780"/>
                  </a:cubicBezTo>
                  <a:cubicBezTo>
                    <a:pt x="1448530" y="1920240"/>
                    <a:pt x="1455696" y="1912620"/>
                    <a:pt x="1464294" y="1907540"/>
                  </a:cubicBezTo>
                  <a:cubicBezTo>
                    <a:pt x="1471460" y="1903730"/>
                    <a:pt x="1475759" y="1896110"/>
                    <a:pt x="1482924" y="1894840"/>
                  </a:cubicBezTo>
                  <a:cubicBezTo>
                    <a:pt x="1494389" y="1892300"/>
                    <a:pt x="1502988" y="1885950"/>
                    <a:pt x="1513019" y="1879600"/>
                  </a:cubicBezTo>
                  <a:cubicBezTo>
                    <a:pt x="1518752" y="1875790"/>
                    <a:pt x="1525917" y="1873250"/>
                    <a:pt x="1533083" y="1874520"/>
                  </a:cubicBezTo>
                  <a:cubicBezTo>
                    <a:pt x="1537382" y="1875790"/>
                    <a:pt x="1543114" y="1874520"/>
                    <a:pt x="1545980" y="1873250"/>
                  </a:cubicBezTo>
                  <a:cubicBezTo>
                    <a:pt x="1551713" y="1870710"/>
                    <a:pt x="1557445" y="1866900"/>
                    <a:pt x="1563177" y="1864360"/>
                  </a:cubicBezTo>
                  <a:cubicBezTo>
                    <a:pt x="1567477" y="1861820"/>
                    <a:pt x="1571776" y="1859280"/>
                    <a:pt x="1576075" y="1859280"/>
                  </a:cubicBezTo>
                  <a:cubicBezTo>
                    <a:pt x="1590406" y="1858010"/>
                    <a:pt x="1601871" y="1855470"/>
                    <a:pt x="1609036" y="1842770"/>
                  </a:cubicBezTo>
                  <a:cubicBezTo>
                    <a:pt x="1611903" y="1837690"/>
                    <a:pt x="1626234" y="1831340"/>
                    <a:pt x="1631966" y="1833880"/>
                  </a:cubicBezTo>
                  <a:cubicBezTo>
                    <a:pt x="1641998" y="1837690"/>
                    <a:pt x="1649163" y="1835150"/>
                    <a:pt x="1654896" y="1827530"/>
                  </a:cubicBezTo>
                  <a:cubicBezTo>
                    <a:pt x="1659195" y="1823720"/>
                    <a:pt x="1664927" y="1824990"/>
                    <a:pt x="1669226" y="1827530"/>
                  </a:cubicBezTo>
                  <a:cubicBezTo>
                    <a:pt x="1672093" y="1830070"/>
                    <a:pt x="1674959" y="1831340"/>
                    <a:pt x="1677825" y="1831340"/>
                  </a:cubicBezTo>
                  <a:cubicBezTo>
                    <a:pt x="1687857" y="1832610"/>
                    <a:pt x="1699321" y="1831340"/>
                    <a:pt x="1709353" y="1832610"/>
                  </a:cubicBezTo>
                  <a:cubicBezTo>
                    <a:pt x="1717952" y="1833880"/>
                    <a:pt x="1726550" y="1831340"/>
                    <a:pt x="1732282" y="1826260"/>
                  </a:cubicBezTo>
                  <a:cubicBezTo>
                    <a:pt x="1738015" y="1821180"/>
                    <a:pt x="1742314" y="1821180"/>
                    <a:pt x="1750913" y="1823720"/>
                  </a:cubicBezTo>
                  <a:cubicBezTo>
                    <a:pt x="1758078" y="1826260"/>
                    <a:pt x="1763810" y="1832610"/>
                    <a:pt x="1773842" y="1831340"/>
                  </a:cubicBezTo>
                  <a:cubicBezTo>
                    <a:pt x="1782441" y="1830070"/>
                    <a:pt x="1792472" y="1833880"/>
                    <a:pt x="1802504" y="1830070"/>
                  </a:cubicBezTo>
                  <a:lnTo>
                    <a:pt x="1808236" y="1830070"/>
                  </a:lnTo>
                  <a:cubicBezTo>
                    <a:pt x="1816835" y="1832610"/>
                    <a:pt x="1825433" y="1833880"/>
                    <a:pt x="1832599" y="1840230"/>
                  </a:cubicBezTo>
                  <a:cubicBezTo>
                    <a:pt x="1841197" y="1846580"/>
                    <a:pt x="1842631" y="1799590"/>
                    <a:pt x="1851229" y="1804670"/>
                  </a:cubicBezTo>
                  <a:cubicBezTo>
                    <a:pt x="1864127" y="1812290"/>
                    <a:pt x="1861261" y="1804670"/>
                    <a:pt x="1874159" y="1811020"/>
                  </a:cubicBezTo>
                  <a:cubicBezTo>
                    <a:pt x="1884190" y="1814830"/>
                    <a:pt x="1879891" y="1800860"/>
                    <a:pt x="1891356" y="1803400"/>
                  </a:cubicBezTo>
                  <a:cubicBezTo>
                    <a:pt x="1892789" y="1803400"/>
                    <a:pt x="1909986" y="1813560"/>
                    <a:pt x="1909986" y="1812290"/>
                  </a:cubicBezTo>
                  <a:cubicBezTo>
                    <a:pt x="1917151" y="1808480"/>
                    <a:pt x="1924317" y="1770380"/>
                    <a:pt x="1931482" y="1771650"/>
                  </a:cubicBezTo>
                  <a:cubicBezTo>
                    <a:pt x="1945813" y="1775460"/>
                    <a:pt x="1958711" y="1772920"/>
                    <a:pt x="1971609" y="1767840"/>
                  </a:cubicBezTo>
                  <a:cubicBezTo>
                    <a:pt x="1978774" y="1765300"/>
                    <a:pt x="1990239" y="1756410"/>
                    <a:pt x="1995971" y="1760220"/>
                  </a:cubicBezTo>
                  <a:cubicBezTo>
                    <a:pt x="2006003" y="1766570"/>
                    <a:pt x="2016035" y="1769110"/>
                    <a:pt x="2027499" y="1770380"/>
                  </a:cubicBezTo>
                  <a:cubicBezTo>
                    <a:pt x="2028933" y="1770380"/>
                    <a:pt x="2030366" y="1771650"/>
                    <a:pt x="2031799" y="1772920"/>
                  </a:cubicBezTo>
                  <a:cubicBezTo>
                    <a:pt x="2036098" y="1778000"/>
                    <a:pt x="2056161" y="1764030"/>
                    <a:pt x="2060461" y="1769110"/>
                  </a:cubicBezTo>
                  <a:cubicBezTo>
                    <a:pt x="2066193" y="1776730"/>
                    <a:pt x="2071925" y="1784350"/>
                    <a:pt x="2077658" y="1790700"/>
                  </a:cubicBezTo>
                  <a:cubicBezTo>
                    <a:pt x="2080524" y="1793240"/>
                    <a:pt x="2084823" y="1794510"/>
                    <a:pt x="2086256" y="1797050"/>
                  </a:cubicBezTo>
                  <a:cubicBezTo>
                    <a:pt x="2087689" y="1803400"/>
                    <a:pt x="2090556" y="1805940"/>
                    <a:pt x="2097721" y="1805940"/>
                  </a:cubicBezTo>
                  <a:cubicBezTo>
                    <a:pt x="2102020" y="1805940"/>
                    <a:pt x="2106319" y="1807210"/>
                    <a:pt x="2109186" y="1809750"/>
                  </a:cubicBezTo>
                  <a:cubicBezTo>
                    <a:pt x="2116351" y="1813560"/>
                    <a:pt x="2122083" y="1817370"/>
                    <a:pt x="2127816" y="1821180"/>
                  </a:cubicBezTo>
                  <a:cubicBezTo>
                    <a:pt x="2134981" y="1824990"/>
                    <a:pt x="2142147" y="1828800"/>
                    <a:pt x="2145013" y="1835150"/>
                  </a:cubicBezTo>
                  <a:cubicBezTo>
                    <a:pt x="2146446" y="1837690"/>
                    <a:pt x="2147879" y="1838960"/>
                    <a:pt x="2149312" y="1840230"/>
                  </a:cubicBezTo>
                  <a:cubicBezTo>
                    <a:pt x="2155045" y="1845310"/>
                    <a:pt x="2160777" y="1849120"/>
                    <a:pt x="2166509" y="1854200"/>
                  </a:cubicBezTo>
                  <a:cubicBezTo>
                    <a:pt x="2175108" y="1860550"/>
                    <a:pt x="2182273" y="1868170"/>
                    <a:pt x="2190872" y="1874520"/>
                  </a:cubicBezTo>
                  <a:cubicBezTo>
                    <a:pt x="2193738" y="1875790"/>
                    <a:pt x="2196604" y="1878330"/>
                    <a:pt x="2199470" y="1879600"/>
                  </a:cubicBezTo>
                  <a:cubicBezTo>
                    <a:pt x="2205203" y="1882140"/>
                    <a:pt x="2210935" y="1884680"/>
                    <a:pt x="2215235" y="1888490"/>
                  </a:cubicBezTo>
                  <a:cubicBezTo>
                    <a:pt x="2219534" y="1892300"/>
                    <a:pt x="2239597" y="1869440"/>
                    <a:pt x="2242463" y="1874520"/>
                  </a:cubicBezTo>
                  <a:cubicBezTo>
                    <a:pt x="2242463" y="1875790"/>
                    <a:pt x="2243896" y="1875790"/>
                    <a:pt x="2245330" y="1875790"/>
                  </a:cubicBezTo>
                  <a:cubicBezTo>
                    <a:pt x="2253928" y="1882140"/>
                    <a:pt x="2262527" y="1879600"/>
                    <a:pt x="2271125" y="1877060"/>
                  </a:cubicBezTo>
                  <a:cubicBezTo>
                    <a:pt x="2273991" y="1875790"/>
                    <a:pt x="2276858" y="1874520"/>
                    <a:pt x="2278290" y="1875790"/>
                  </a:cubicBezTo>
                  <a:cubicBezTo>
                    <a:pt x="2288322" y="1879600"/>
                    <a:pt x="2295488" y="1888490"/>
                    <a:pt x="2308385" y="1889760"/>
                  </a:cubicBezTo>
                  <a:cubicBezTo>
                    <a:pt x="2308385" y="1889760"/>
                    <a:pt x="2309819" y="1889760"/>
                    <a:pt x="2309819" y="1891030"/>
                  </a:cubicBezTo>
                  <a:cubicBezTo>
                    <a:pt x="2312685" y="1898650"/>
                    <a:pt x="2321283" y="1898650"/>
                    <a:pt x="2328449" y="1899920"/>
                  </a:cubicBezTo>
                  <a:cubicBezTo>
                    <a:pt x="2332748" y="1899920"/>
                    <a:pt x="2337047" y="1901190"/>
                    <a:pt x="2339914" y="1902460"/>
                  </a:cubicBezTo>
                  <a:cubicBezTo>
                    <a:pt x="2348512" y="1906270"/>
                    <a:pt x="2357111" y="1911350"/>
                    <a:pt x="2367142" y="1913890"/>
                  </a:cubicBezTo>
                  <a:cubicBezTo>
                    <a:pt x="2380040" y="1917700"/>
                    <a:pt x="2392938" y="1920240"/>
                    <a:pt x="2402970" y="1926590"/>
                  </a:cubicBezTo>
                  <a:cubicBezTo>
                    <a:pt x="2404403" y="1926590"/>
                    <a:pt x="2405836" y="1926590"/>
                    <a:pt x="2405836" y="1927860"/>
                  </a:cubicBezTo>
                  <a:cubicBezTo>
                    <a:pt x="2410135" y="1930400"/>
                    <a:pt x="2417301" y="1931670"/>
                    <a:pt x="2420167" y="1935480"/>
                  </a:cubicBezTo>
                  <a:cubicBezTo>
                    <a:pt x="2424466" y="1943100"/>
                    <a:pt x="2435931" y="1941830"/>
                    <a:pt x="2441663" y="1948180"/>
                  </a:cubicBezTo>
                  <a:lnTo>
                    <a:pt x="2443096" y="1948180"/>
                  </a:lnTo>
                  <a:cubicBezTo>
                    <a:pt x="2448829" y="1948180"/>
                    <a:pt x="2454561" y="1949450"/>
                    <a:pt x="2461726" y="1949450"/>
                  </a:cubicBezTo>
                  <a:cubicBezTo>
                    <a:pt x="2464593" y="1948180"/>
                    <a:pt x="2468892" y="1945640"/>
                    <a:pt x="2471758" y="1945640"/>
                  </a:cubicBezTo>
                  <a:cubicBezTo>
                    <a:pt x="2484656" y="1949450"/>
                    <a:pt x="2497554" y="1949450"/>
                    <a:pt x="2506152" y="1939290"/>
                  </a:cubicBezTo>
                  <a:cubicBezTo>
                    <a:pt x="2507585" y="1938020"/>
                    <a:pt x="2510452" y="1938020"/>
                    <a:pt x="2513318" y="1938020"/>
                  </a:cubicBezTo>
                  <a:lnTo>
                    <a:pt x="2524783" y="1938020"/>
                  </a:lnTo>
                  <a:cubicBezTo>
                    <a:pt x="2537680" y="1935480"/>
                    <a:pt x="2549145" y="1932940"/>
                    <a:pt x="2562043" y="1931670"/>
                  </a:cubicBezTo>
                  <a:cubicBezTo>
                    <a:pt x="2567775" y="1930400"/>
                    <a:pt x="2574941" y="1932940"/>
                    <a:pt x="2580673" y="1934210"/>
                  </a:cubicBezTo>
                  <a:cubicBezTo>
                    <a:pt x="2586405" y="1935480"/>
                    <a:pt x="2592138" y="1935480"/>
                    <a:pt x="2597870" y="1935480"/>
                  </a:cubicBezTo>
                  <a:cubicBezTo>
                    <a:pt x="2605036" y="1935480"/>
                    <a:pt x="2610768" y="1932940"/>
                    <a:pt x="2617934" y="1932940"/>
                  </a:cubicBezTo>
                  <a:cubicBezTo>
                    <a:pt x="2623666" y="1931670"/>
                    <a:pt x="2630831" y="1931670"/>
                    <a:pt x="2636564" y="1930400"/>
                  </a:cubicBezTo>
                  <a:cubicBezTo>
                    <a:pt x="2649462" y="1927860"/>
                    <a:pt x="2660926" y="1925320"/>
                    <a:pt x="2673824" y="1924050"/>
                  </a:cubicBezTo>
                  <a:cubicBezTo>
                    <a:pt x="2682423" y="1880870"/>
                    <a:pt x="2680989" y="1830070"/>
                    <a:pt x="2680989" y="1778000"/>
                  </a:cubicBezTo>
                  <a:close/>
                </a:path>
              </a:pathLst>
            </a:custGeom>
            <a:blipFill>
              <a:blip r:embed="rId5"/>
              <a:stretch>
                <a:fillRect l="-14726" t="-6699" r="-5020" b="-53092"/>
              </a:stretch>
            </a:blipFill>
          </p:spPr>
          <p:txBody>
            <a:bodyPr/>
            <a:lstStyle/>
            <a:p>
              <a:endParaRPr lang="en-US"/>
            </a:p>
          </p:txBody>
        </p:sp>
      </p:grpSp>
      <p:grpSp>
        <p:nvGrpSpPr>
          <p:cNvPr id="19" name="Group 19"/>
          <p:cNvGrpSpPr/>
          <p:nvPr/>
        </p:nvGrpSpPr>
        <p:grpSpPr>
          <a:xfrm>
            <a:off x="11647623" y="2680443"/>
            <a:ext cx="4856246" cy="4113526"/>
            <a:chOff x="0" y="0"/>
            <a:chExt cx="2374900" cy="2011680"/>
          </a:xfrm>
        </p:grpSpPr>
        <p:sp>
          <p:nvSpPr>
            <p:cNvPr id="20" name="Freeform 20"/>
            <p:cNvSpPr/>
            <p:nvPr/>
          </p:nvSpPr>
          <p:spPr>
            <a:xfrm>
              <a:off x="-2540" y="-2540"/>
              <a:ext cx="2377440" cy="2009140"/>
            </a:xfrm>
            <a:custGeom>
              <a:avLst/>
              <a:gdLst/>
              <a:ahLst/>
              <a:cxnLst/>
              <a:rect l="l" t="t" r="r" b="b"/>
              <a:pathLst>
                <a:path w="2377440"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6"/>
              <a:stretch>
                <a:fillRect t="-9129" b="-9129"/>
              </a:stretch>
            </a:blipFill>
          </p:spPr>
          <p:txBody>
            <a:bodyPr/>
            <a:lstStyle/>
            <a:p>
              <a:endParaRPr lang="en-US"/>
            </a:p>
          </p:txBody>
        </p:sp>
      </p:grpSp>
      <p:sp>
        <p:nvSpPr>
          <p:cNvPr id="21" name="TextBox 21"/>
          <p:cNvSpPr txBox="1"/>
          <p:nvPr/>
        </p:nvSpPr>
        <p:spPr>
          <a:xfrm>
            <a:off x="5210221" y="753214"/>
            <a:ext cx="7867557" cy="819150"/>
          </a:xfrm>
          <a:prstGeom prst="rect">
            <a:avLst/>
          </a:prstGeom>
        </p:spPr>
        <p:txBody>
          <a:bodyPr lIns="0" tIns="0" rIns="0" bIns="0" rtlCol="0" anchor="t">
            <a:spAutoFit/>
          </a:bodyPr>
          <a:lstStyle/>
          <a:p>
            <a:pPr algn="ctr">
              <a:lnSpc>
                <a:spcPts val="6409"/>
              </a:lnSpc>
            </a:pPr>
            <a:r>
              <a:rPr lang="en-US" sz="5341">
                <a:solidFill>
                  <a:srgbClr val="041725"/>
                </a:solidFill>
                <a:latin typeface="Mokoto"/>
              </a:rPr>
              <a:t>Product Table</a:t>
            </a:r>
          </a:p>
        </p:txBody>
      </p:sp>
      <p:sp>
        <p:nvSpPr>
          <p:cNvPr id="22" name="TextBox 22"/>
          <p:cNvSpPr txBox="1"/>
          <p:nvPr/>
        </p:nvSpPr>
        <p:spPr>
          <a:xfrm>
            <a:off x="2737664" y="6575009"/>
            <a:ext cx="2997360" cy="685800"/>
          </a:xfrm>
          <a:prstGeom prst="rect">
            <a:avLst/>
          </a:prstGeom>
        </p:spPr>
        <p:txBody>
          <a:bodyPr lIns="0" tIns="0" rIns="0" bIns="0" rtlCol="0" anchor="t">
            <a:spAutoFit/>
          </a:bodyPr>
          <a:lstStyle/>
          <a:p>
            <a:pPr algn="ctr">
              <a:lnSpc>
                <a:spcPts val="4738"/>
              </a:lnSpc>
            </a:pPr>
            <a:r>
              <a:rPr lang="en-US" sz="3948">
                <a:solidFill>
                  <a:srgbClr val="FFFFFF"/>
                </a:solidFill>
                <a:latin typeface="Academy"/>
              </a:rPr>
              <a:t>tOPS</a:t>
            </a:r>
          </a:p>
        </p:txBody>
      </p:sp>
      <p:sp>
        <p:nvSpPr>
          <p:cNvPr id="23" name="TextBox 23"/>
          <p:cNvSpPr txBox="1"/>
          <p:nvPr/>
        </p:nvSpPr>
        <p:spPr>
          <a:xfrm>
            <a:off x="2170583" y="7289384"/>
            <a:ext cx="4024792" cy="1744006"/>
          </a:xfrm>
          <a:prstGeom prst="rect">
            <a:avLst/>
          </a:prstGeom>
        </p:spPr>
        <p:txBody>
          <a:bodyPr lIns="0" tIns="0" rIns="0" bIns="0" rtlCol="0" anchor="t">
            <a:spAutoFit/>
          </a:bodyPr>
          <a:lstStyle/>
          <a:p>
            <a:pPr algn="ctr">
              <a:lnSpc>
                <a:spcPts val="2286"/>
              </a:lnSpc>
            </a:pPr>
            <a:r>
              <a:rPr lang="en-US" sz="2286" u="sng">
                <a:solidFill>
                  <a:srgbClr val="FFFFFF">
                    <a:alpha val="60000"/>
                  </a:srgbClr>
                </a:solidFill>
                <a:latin typeface="Courier Prime"/>
              </a:rPr>
              <a:t>Additional attributes</a:t>
            </a:r>
            <a:r>
              <a:rPr lang="en-US" sz="2286">
                <a:solidFill>
                  <a:srgbClr val="FFFFFF">
                    <a:alpha val="60000"/>
                  </a:srgbClr>
                </a:solidFill>
                <a:latin typeface="Courier Prime"/>
              </a:rPr>
              <a:t> </a:t>
            </a:r>
          </a:p>
          <a:p>
            <a:pPr algn="ctr">
              <a:lnSpc>
                <a:spcPts val="2286"/>
              </a:lnSpc>
            </a:pPr>
            <a:r>
              <a:rPr lang="en-US" sz="2286">
                <a:solidFill>
                  <a:srgbClr val="FFFFFF">
                    <a:alpha val="60000"/>
                  </a:srgbClr>
                </a:solidFill>
                <a:latin typeface="Courier Prime"/>
              </a:rPr>
              <a:t>sleeve length, </a:t>
            </a:r>
          </a:p>
          <a:p>
            <a:pPr algn="ctr">
              <a:lnSpc>
                <a:spcPts val="2286"/>
              </a:lnSpc>
            </a:pPr>
            <a:r>
              <a:rPr lang="en-US" sz="2286">
                <a:solidFill>
                  <a:srgbClr val="FFFFFF">
                    <a:alpha val="60000"/>
                  </a:srgbClr>
                </a:solidFill>
                <a:latin typeface="Courier Prime"/>
              </a:rPr>
              <a:t>collar type, </a:t>
            </a:r>
          </a:p>
          <a:p>
            <a:pPr algn="ctr">
              <a:lnSpc>
                <a:spcPts val="2286"/>
              </a:lnSpc>
            </a:pPr>
            <a:r>
              <a:rPr lang="en-US" sz="2286">
                <a:solidFill>
                  <a:srgbClr val="FFFFFF">
                    <a:alpha val="60000"/>
                  </a:srgbClr>
                </a:solidFill>
                <a:latin typeface="Courier Prime"/>
              </a:rPr>
              <a:t>type, </a:t>
            </a:r>
          </a:p>
          <a:p>
            <a:pPr algn="ctr">
              <a:lnSpc>
                <a:spcPts val="2286"/>
              </a:lnSpc>
            </a:pPr>
            <a:r>
              <a:rPr lang="en-US" sz="2286">
                <a:solidFill>
                  <a:srgbClr val="FFFFFF">
                    <a:alpha val="60000"/>
                  </a:srgbClr>
                </a:solidFill>
                <a:latin typeface="Courier Prime"/>
              </a:rPr>
              <a:t>if it’s cropped,</a:t>
            </a:r>
          </a:p>
          <a:p>
            <a:pPr algn="ctr">
              <a:lnSpc>
                <a:spcPts val="2286"/>
              </a:lnSpc>
            </a:pPr>
            <a:r>
              <a:rPr lang="en-US" sz="2286">
                <a:solidFill>
                  <a:srgbClr val="FFFFFF">
                    <a:alpha val="60000"/>
                  </a:srgbClr>
                </a:solidFill>
                <a:latin typeface="Courier Prime"/>
              </a:rPr>
              <a:t>design</a:t>
            </a:r>
          </a:p>
        </p:txBody>
      </p:sp>
      <p:sp>
        <p:nvSpPr>
          <p:cNvPr id="24" name="TextBox 24"/>
          <p:cNvSpPr txBox="1"/>
          <p:nvPr/>
        </p:nvSpPr>
        <p:spPr>
          <a:xfrm>
            <a:off x="7407026" y="6575009"/>
            <a:ext cx="3580678" cy="685800"/>
          </a:xfrm>
          <a:prstGeom prst="rect">
            <a:avLst/>
          </a:prstGeom>
        </p:spPr>
        <p:txBody>
          <a:bodyPr lIns="0" tIns="0" rIns="0" bIns="0" rtlCol="0" anchor="t">
            <a:spAutoFit/>
          </a:bodyPr>
          <a:lstStyle/>
          <a:p>
            <a:pPr algn="ctr">
              <a:lnSpc>
                <a:spcPts val="4738"/>
              </a:lnSpc>
            </a:pPr>
            <a:r>
              <a:rPr lang="en-US" sz="3948">
                <a:solidFill>
                  <a:srgbClr val="FFFFFF"/>
                </a:solidFill>
                <a:latin typeface="Academy"/>
              </a:rPr>
              <a:t>BOTTOMS</a:t>
            </a:r>
          </a:p>
        </p:txBody>
      </p:sp>
      <p:sp>
        <p:nvSpPr>
          <p:cNvPr id="25" name="TextBox 25"/>
          <p:cNvSpPr txBox="1"/>
          <p:nvPr/>
        </p:nvSpPr>
        <p:spPr>
          <a:xfrm>
            <a:off x="6944407" y="7289384"/>
            <a:ext cx="4505915" cy="1744006"/>
          </a:xfrm>
          <a:prstGeom prst="rect">
            <a:avLst/>
          </a:prstGeom>
        </p:spPr>
        <p:txBody>
          <a:bodyPr lIns="0" tIns="0" rIns="0" bIns="0" rtlCol="0" anchor="t">
            <a:spAutoFit/>
          </a:bodyPr>
          <a:lstStyle/>
          <a:p>
            <a:pPr algn="ctr">
              <a:lnSpc>
                <a:spcPts val="2286"/>
              </a:lnSpc>
            </a:pPr>
            <a:r>
              <a:rPr lang="en-US" sz="2286" u="sng">
                <a:solidFill>
                  <a:srgbClr val="FFFFFF">
                    <a:alpha val="60000"/>
                  </a:srgbClr>
                </a:solidFill>
                <a:latin typeface="Courier Prime"/>
              </a:rPr>
              <a:t>Additional attributes</a:t>
            </a:r>
            <a:r>
              <a:rPr lang="en-US" sz="2286">
                <a:solidFill>
                  <a:srgbClr val="FFFFFF">
                    <a:alpha val="60000"/>
                  </a:srgbClr>
                </a:solidFill>
                <a:latin typeface="Courier Prime"/>
              </a:rPr>
              <a:t>: </a:t>
            </a:r>
          </a:p>
          <a:p>
            <a:pPr algn="ctr">
              <a:lnSpc>
                <a:spcPts val="2286"/>
              </a:lnSpc>
            </a:pPr>
            <a:r>
              <a:rPr lang="en-US" sz="2286">
                <a:solidFill>
                  <a:srgbClr val="FFFFFF">
                    <a:alpha val="60000"/>
                  </a:srgbClr>
                </a:solidFill>
                <a:latin typeface="Courier Prime"/>
              </a:rPr>
              <a:t>length, </a:t>
            </a:r>
          </a:p>
          <a:p>
            <a:pPr algn="ctr">
              <a:lnSpc>
                <a:spcPts val="2286"/>
              </a:lnSpc>
            </a:pPr>
            <a:r>
              <a:rPr lang="en-US" sz="2286">
                <a:solidFill>
                  <a:srgbClr val="FFFFFF">
                    <a:alpha val="60000"/>
                  </a:srgbClr>
                </a:solidFill>
                <a:latin typeface="Courier Prime"/>
              </a:rPr>
              <a:t>number of pockets, </a:t>
            </a:r>
          </a:p>
          <a:p>
            <a:pPr algn="ctr">
              <a:lnSpc>
                <a:spcPts val="2286"/>
              </a:lnSpc>
            </a:pPr>
            <a:r>
              <a:rPr lang="en-US" sz="2286">
                <a:solidFill>
                  <a:srgbClr val="FFFFFF">
                    <a:alpha val="60000"/>
                  </a:srgbClr>
                </a:solidFill>
                <a:latin typeface="Courier Prime"/>
              </a:rPr>
              <a:t>type, </a:t>
            </a:r>
          </a:p>
          <a:p>
            <a:pPr algn="ctr">
              <a:lnSpc>
                <a:spcPts val="2286"/>
              </a:lnSpc>
            </a:pPr>
            <a:r>
              <a:rPr lang="en-US" sz="2286">
                <a:solidFill>
                  <a:srgbClr val="FFFFFF">
                    <a:alpha val="60000"/>
                  </a:srgbClr>
                </a:solidFill>
                <a:latin typeface="Courier Prime"/>
              </a:rPr>
              <a:t>waistband, </a:t>
            </a:r>
          </a:p>
          <a:p>
            <a:pPr algn="ctr">
              <a:lnSpc>
                <a:spcPts val="2286"/>
              </a:lnSpc>
            </a:pPr>
            <a:r>
              <a:rPr lang="en-US" sz="2286">
                <a:solidFill>
                  <a:srgbClr val="FFFFFF">
                    <a:alpha val="60000"/>
                  </a:srgbClr>
                </a:solidFill>
                <a:latin typeface="Courier Prime"/>
              </a:rPr>
              <a:t>if it’s ripped</a:t>
            </a:r>
          </a:p>
        </p:txBody>
      </p:sp>
      <p:sp>
        <p:nvSpPr>
          <p:cNvPr id="26" name="TextBox 26"/>
          <p:cNvSpPr txBox="1"/>
          <p:nvPr/>
        </p:nvSpPr>
        <p:spPr>
          <a:xfrm>
            <a:off x="12297001" y="6575009"/>
            <a:ext cx="3722769" cy="685800"/>
          </a:xfrm>
          <a:prstGeom prst="rect">
            <a:avLst/>
          </a:prstGeom>
        </p:spPr>
        <p:txBody>
          <a:bodyPr lIns="0" tIns="0" rIns="0" bIns="0" rtlCol="0" anchor="t">
            <a:spAutoFit/>
          </a:bodyPr>
          <a:lstStyle/>
          <a:p>
            <a:pPr algn="ctr">
              <a:lnSpc>
                <a:spcPts val="4738"/>
              </a:lnSpc>
            </a:pPr>
            <a:r>
              <a:rPr lang="en-US" sz="3948">
                <a:solidFill>
                  <a:srgbClr val="FFFFFF"/>
                </a:solidFill>
                <a:latin typeface="Academy"/>
              </a:rPr>
              <a:t>SHOES</a:t>
            </a:r>
          </a:p>
        </p:txBody>
      </p:sp>
      <p:sp>
        <p:nvSpPr>
          <p:cNvPr id="27" name="TextBox 27"/>
          <p:cNvSpPr txBox="1"/>
          <p:nvPr/>
        </p:nvSpPr>
        <p:spPr>
          <a:xfrm>
            <a:off x="11904798" y="7289384"/>
            <a:ext cx="4417658" cy="1744006"/>
          </a:xfrm>
          <a:prstGeom prst="rect">
            <a:avLst/>
          </a:prstGeom>
        </p:spPr>
        <p:txBody>
          <a:bodyPr lIns="0" tIns="0" rIns="0" bIns="0" rtlCol="0" anchor="t">
            <a:spAutoFit/>
          </a:bodyPr>
          <a:lstStyle/>
          <a:p>
            <a:pPr algn="ctr">
              <a:lnSpc>
                <a:spcPts val="2286"/>
              </a:lnSpc>
            </a:pPr>
            <a:r>
              <a:rPr lang="en-US" sz="2286" u="sng">
                <a:solidFill>
                  <a:srgbClr val="FFFFFF">
                    <a:alpha val="60000"/>
                  </a:srgbClr>
                </a:solidFill>
                <a:latin typeface="Courier Prime"/>
              </a:rPr>
              <a:t>Additional attributes:</a:t>
            </a:r>
          </a:p>
          <a:p>
            <a:pPr algn="ctr">
              <a:lnSpc>
                <a:spcPts val="2286"/>
              </a:lnSpc>
            </a:pPr>
            <a:r>
              <a:rPr lang="en-US" sz="2286">
                <a:solidFill>
                  <a:srgbClr val="FFFFFF">
                    <a:alpha val="60000"/>
                  </a:srgbClr>
                </a:solidFill>
                <a:latin typeface="Courier Prime"/>
              </a:rPr>
              <a:t> heel height, </a:t>
            </a:r>
          </a:p>
          <a:p>
            <a:pPr algn="ctr">
              <a:lnSpc>
                <a:spcPts val="2286"/>
              </a:lnSpc>
            </a:pPr>
            <a:r>
              <a:rPr lang="en-US" sz="2286">
                <a:solidFill>
                  <a:srgbClr val="FFFFFF">
                    <a:alpha val="60000"/>
                  </a:srgbClr>
                </a:solidFill>
                <a:latin typeface="Courier Prime"/>
              </a:rPr>
              <a:t>shoe type, </a:t>
            </a:r>
          </a:p>
          <a:p>
            <a:pPr algn="ctr">
              <a:lnSpc>
                <a:spcPts val="2286"/>
              </a:lnSpc>
            </a:pPr>
            <a:r>
              <a:rPr lang="en-US" sz="2286">
                <a:solidFill>
                  <a:srgbClr val="FFFFFF">
                    <a:alpha val="60000"/>
                  </a:srgbClr>
                </a:solidFill>
                <a:latin typeface="Courier Prime"/>
              </a:rPr>
              <a:t>fastenings, </a:t>
            </a:r>
          </a:p>
          <a:p>
            <a:pPr algn="ctr">
              <a:lnSpc>
                <a:spcPts val="2286"/>
              </a:lnSpc>
            </a:pPr>
            <a:r>
              <a:rPr lang="en-US" sz="2286">
                <a:solidFill>
                  <a:srgbClr val="FFFFFF">
                    <a:alpha val="60000"/>
                  </a:srgbClr>
                </a:solidFill>
                <a:latin typeface="Courier Prime"/>
              </a:rPr>
              <a:t>width,</a:t>
            </a:r>
          </a:p>
          <a:p>
            <a:pPr algn="ctr">
              <a:lnSpc>
                <a:spcPts val="2286"/>
              </a:lnSpc>
            </a:pPr>
            <a:r>
              <a:rPr lang="en-US" sz="2286">
                <a:solidFill>
                  <a:srgbClr val="FFFFFF">
                    <a:alpha val="60000"/>
                  </a:srgbClr>
                </a:solidFill>
                <a:latin typeface="Courier Prime"/>
              </a:rPr>
              <a:t>arch support</a:t>
            </a:r>
          </a:p>
        </p:txBody>
      </p:sp>
      <p:sp>
        <p:nvSpPr>
          <p:cNvPr id="28" name="TextBox 28"/>
          <p:cNvSpPr txBox="1"/>
          <p:nvPr/>
        </p:nvSpPr>
        <p:spPr>
          <a:xfrm>
            <a:off x="2898800" y="1681917"/>
            <a:ext cx="12959835" cy="896620"/>
          </a:xfrm>
          <a:prstGeom prst="rect">
            <a:avLst/>
          </a:prstGeom>
        </p:spPr>
        <p:txBody>
          <a:bodyPr lIns="0" tIns="0" rIns="0" bIns="0" rtlCol="0" anchor="t">
            <a:spAutoFit/>
          </a:bodyPr>
          <a:lstStyle/>
          <a:p>
            <a:pPr algn="ctr">
              <a:lnSpc>
                <a:spcPts val="2300"/>
              </a:lnSpc>
            </a:pPr>
            <a:r>
              <a:rPr lang="en-US" sz="2300" u="sng">
                <a:solidFill>
                  <a:srgbClr val="000000"/>
                </a:solidFill>
                <a:latin typeface="Courier Prime"/>
              </a:rPr>
              <a:t>Attributes</a:t>
            </a:r>
            <a:r>
              <a:rPr lang="en-US" sz="2300">
                <a:solidFill>
                  <a:srgbClr val="000000"/>
                </a:solidFill>
                <a:latin typeface="Courier Prime"/>
              </a:rPr>
              <a:t>: product number, name, price, category, size, and description. </a:t>
            </a:r>
          </a:p>
          <a:p>
            <a:pPr algn="ctr">
              <a:lnSpc>
                <a:spcPts val="2300"/>
              </a:lnSpc>
            </a:pPr>
            <a:r>
              <a:rPr lang="en-US" sz="2300">
                <a:solidFill>
                  <a:srgbClr val="000000"/>
                </a:solidFill>
                <a:latin typeface="Courier Prime"/>
              </a:rPr>
              <a:t>A product can be associated with many product orders.</a:t>
            </a:r>
          </a:p>
          <a:p>
            <a:pPr algn="ctr">
              <a:lnSpc>
                <a:spcPts val="2300"/>
              </a:lnSpc>
            </a:pPr>
            <a:r>
              <a:rPr lang="en-US" sz="2300">
                <a:solidFill>
                  <a:srgbClr val="000000"/>
                </a:solidFill>
                <a:latin typeface="Courier Prime Bold"/>
              </a:rPr>
              <a:t>With the subtypes:</a:t>
            </a:r>
          </a:p>
        </p:txBody>
      </p:sp>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1725"/>
        </a:solidFill>
        <a:effectLst/>
      </p:bgPr>
    </p:bg>
    <p:spTree>
      <p:nvGrpSpPr>
        <p:cNvPr id="1" name=""/>
        <p:cNvGrpSpPr/>
        <p:nvPr/>
      </p:nvGrpSpPr>
      <p:grpSpPr>
        <a:xfrm>
          <a:off x="0" y="0"/>
          <a:ext cx="0" cy="0"/>
          <a:chOff x="0" y="0"/>
          <a:chExt cx="0" cy="0"/>
        </a:xfrm>
      </p:grpSpPr>
      <p:sp>
        <p:nvSpPr>
          <p:cNvPr id="2" name="TextBox 2"/>
          <p:cNvSpPr txBox="1"/>
          <p:nvPr/>
        </p:nvSpPr>
        <p:spPr>
          <a:xfrm>
            <a:off x="3025855" y="1318851"/>
            <a:ext cx="12236290" cy="950964"/>
          </a:xfrm>
          <a:prstGeom prst="rect">
            <a:avLst/>
          </a:prstGeom>
        </p:spPr>
        <p:txBody>
          <a:bodyPr lIns="0" tIns="0" rIns="0" bIns="0" rtlCol="0" anchor="t">
            <a:spAutoFit/>
          </a:bodyPr>
          <a:lstStyle/>
          <a:p>
            <a:pPr algn="ctr">
              <a:lnSpc>
                <a:spcPts val="7323"/>
              </a:lnSpc>
            </a:pPr>
            <a:r>
              <a:rPr lang="en-US" sz="6368">
                <a:solidFill>
                  <a:srgbClr val="FFFFFF"/>
                </a:solidFill>
                <a:latin typeface="Mokoto"/>
              </a:rPr>
              <a:t>Invoice Tracking:</a:t>
            </a:r>
          </a:p>
        </p:txBody>
      </p:sp>
      <p:grpSp>
        <p:nvGrpSpPr>
          <p:cNvPr id="3" name="Group 3"/>
          <p:cNvGrpSpPr/>
          <p:nvPr/>
        </p:nvGrpSpPr>
        <p:grpSpPr>
          <a:xfrm>
            <a:off x="16183288" y="-1875615"/>
            <a:ext cx="20744400" cy="8847365"/>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E5B64"/>
            </a:solidFill>
          </p:spPr>
          <p:txBody>
            <a:bodyPr/>
            <a:lstStyle/>
            <a:p>
              <a:endParaRPr lang="en-US"/>
            </a:p>
          </p:txBody>
        </p:sp>
      </p:grpSp>
      <p:grpSp>
        <p:nvGrpSpPr>
          <p:cNvPr id="5" name="Group 5"/>
          <p:cNvGrpSpPr/>
          <p:nvPr/>
        </p:nvGrpSpPr>
        <p:grpSpPr>
          <a:xfrm rot="97786">
            <a:off x="-17042267" y="5027213"/>
            <a:ext cx="20744400" cy="8847365"/>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53A4A"/>
            </a:solidFill>
          </p:spPr>
          <p:txBody>
            <a:bodyPr/>
            <a:lstStyle/>
            <a:p>
              <a:endParaRPr lang="en-US"/>
            </a:p>
          </p:txBody>
        </p:sp>
      </p:grpSp>
      <p:sp>
        <p:nvSpPr>
          <p:cNvPr id="7" name="Freeform 7"/>
          <p:cNvSpPr/>
          <p:nvPr/>
        </p:nvSpPr>
        <p:spPr>
          <a:xfrm>
            <a:off x="14912272" y="-522524"/>
            <a:ext cx="3147334" cy="2792339"/>
          </a:xfrm>
          <a:custGeom>
            <a:avLst/>
            <a:gdLst/>
            <a:ahLst/>
            <a:cxnLst/>
            <a:rect l="l" t="t" r="r" b="b"/>
            <a:pathLst>
              <a:path w="3147334" h="2792339">
                <a:moveTo>
                  <a:pt x="0" y="0"/>
                </a:moveTo>
                <a:lnTo>
                  <a:pt x="3147333" y="0"/>
                </a:lnTo>
                <a:lnTo>
                  <a:pt x="3147333" y="2792339"/>
                </a:lnTo>
                <a:lnTo>
                  <a:pt x="0" y="27923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8"/>
          <p:cNvGrpSpPr/>
          <p:nvPr/>
        </p:nvGrpSpPr>
        <p:grpSpPr>
          <a:xfrm>
            <a:off x="849097" y="3108015"/>
            <a:ext cx="8115300" cy="5526378"/>
            <a:chOff x="0" y="0"/>
            <a:chExt cx="10820400" cy="7368503"/>
          </a:xfrm>
        </p:grpSpPr>
        <p:grpSp>
          <p:nvGrpSpPr>
            <p:cNvPr id="9" name="Group 9"/>
            <p:cNvGrpSpPr/>
            <p:nvPr/>
          </p:nvGrpSpPr>
          <p:grpSpPr>
            <a:xfrm>
              <a:off x="0" y="0"/>
              <a:ext cx="10820400" cy="7368503"/>
              <a:chOff x="0" y="0"/>
              <a:chExt cx="2915615" cy="1985483"/>
            </a:xfrm>
          </p:grpSpPr>
          <p:sp>
            <p:nvSpPr>
              <p:cNvPr id="10" name="Freeform 10"/>
              <p:cNvSpPr/>
              <p:nvPr/>
            </p:nvSpPr>
            <p:spPr>
              <a:xfrm>
                <a:off x="0" y="0"/>
                <a:ext cx="2915614" cy="1985482"/>
              </a:xfrm>
              <a:custGeom>
                <a:avLst/>
                <a:gdLst/>
                <a:ahLst/>
                <a:cxnLst/>
                <a:rect l="l" t="t" r="r" b="b"/>
                <a:pathLst>
                  <a:path w="2915614" h="1985482">
                    <a:moveTo>
                      <a:pt x="0" y="0"/>
                    </a:moveTo>
                    <a:lnTo>
                      <a:pt x="2915614" y="0"/>
                    </a:lnTo>
                    <a:lnTo>
                      <a:pt x="2915614" y="1985482"/>
                    </a:lnTo>
                    <a:lnTo>
                      <a:pt x="0" y="1985482"/>
                    </a:lnTo>
                    <a:close/>
                  </a:path>
                </a:pathLst>
              </a:custGeom>
              <a:solidFill>
                <a:srgbClr val="FFFFFF"/>
              </a:solidFill>
            </p:spPr>
            <p:txBody>
              <a:bodyPr/>
              <a:lstStyle/>
              <a:p>
                <a:endParaRPr lang="en-US"/>
              </a:p>
            </p:txBody>
          </p:sp>
        </p:grpSp>
        <p:sp>
          <p:nvSpPr>
            <p:cNvPr id="11" name="TextBox 11"/>
            <p:cNvSpPr txBox="1"/>
            <p:nvPr/>
          </p:nvSpPr>
          <p:spPr>
            <a:xfrm>
              <a:off x="895446" y="111216"/>
              <a:ext cx="6207666" cy="881047"/>
            </a:xfrm>
            <a:prstGeom prst="rect">
              <a:avLst/>
            </a:prstGeom>
          </p:spPr>
          <p:txBody>
            <a:bodyPr lIns="0" tIns="0" rIns="0" bIns="0" rtlCol="0" anchor="t">
              <a:spAutoFit/>
            </a:bodyPr>
            <a:lstStyle/>
            <a:p>
              <a:pPr>
                <a:lnSpc>
                  <a:spcPts val="5333"/>
                </a:lnSpc>
              </a:pPr>
              <a:r>
                <a:rPr lang="en-US" sz="3555">
                  <a:solidFill>
                    <a:srgbClr val="041725"/>
                  </a:solidFill>
                  <a:latin typeface="Academy"/>
                </a:rPr>
                <a:t>INVOICES</a:t>
              </a:r>
            </a:p>
          </p:txBody>
        </p:sp>
        <p:sp>
          <p:nvSpPr>
            <p:cNvPr id="12" name="TextBox 12"/>
            <p:cNvSpPr txBox="1"/>
            <p:nvPr/>
          </p:nvSpPr>
          <p:spPr>
            <a:xfrm>
              <a:off x="895446" y="1350448"/>
              <a:ext cx="9264485" cy="5469010"/>
            </a:xfrm>
            <a:prstGeom prst="rect">
              <a:avLst/>
            </a:prstGeom>
          </p:spPr>
          <p:txBody>
            <a:bodyPr lIns="0" tIns="0" rIns="0" bIns="0" rtlCol="0" anchor="t">
              <a:spAutoFit/>
            </a:bodyPr>
            <a:lstStyle/>
            <a:p>
              <a:pPr marL="502695" lvl="1" indent="-251348">
                <a:lnSpc>
                  <a:spcPts val="2328"/>
                </a:lnSpc>
                <a:buFont typeface="Arial"/>
                <a:buChar char="•"/>
              </a:pPr>
              <a:r>
                <a:rPr lang="en-US" sz="2328">
                  <a:solidFill>
                    <a:srgbClr val="041725"/>
                  </a:solidFill>
                  <a:latin typeface="Courier Prime"/>
                </a:rPr>
                <a:t>Each invoice is linked to one customer and one product (identified by product number and size).</a:t>
              </a:r>
            </a:p>
            <a:p>
              <a:pPr>
                <a:lnSpc>
                  <a:spcPts val="2328"/>
                </a:lnSpc>
              </a:pPr>
              <a:endParaRPr lang="en-US" sz="2328">
                <a:solidFill>
                  <a:srgbClr val="041725"/>
                </a:solidFill>
                <a:latin typeface="Courier Prime"/>
              </a:endParaRPr>
            </a:p>
            <a:p>
              <a:pPr marL="502695" lvl="1" indent="-251348">
                <a:lnSpc>
                  <a:spcPts val="2328"/>
                </a:lnSpc>
                <a:buFont typeface="Arial"/>
                <a:buChar char="•"/>
              </a:pPr>
              <a:r>
                <a:rPr lang="en-US" sz="2328">
                  <a:solidFill>
                    <a:srgbClr val="041725"/>
                  </a:solidFill>
                  <a:latin typeface="Courier Prime"/>
                </a:rPr>
                <a:t>Invoice has attributes like: customer code, product details, quantity sold, purchase date, price (from product), total price (derived from quantity and price), invoice number, and store number.</a:t>
              </a:r>
            </a:p>
            <a:p>
              <a:pPr>
                <a:lnSpc>
                  <a:spcPts val="2328"/>
                </a:lnSpc>
              </a:pPr>
              <a:endParaRPr lang="en-US" sz="2328">
                <a:solidFill>
                  <a:srgbClr val="041725"/>
                </a:solidFill>
                <a:latin typeface="Courier Prime"/>
              </a:endParaRPr>
            </a:p>
            <a:p>
              <a:pPr marL="502695" lvl="1" indent="-251348">
                <a:lnSpc>
                  <a:spcPts val="2328"/>
                </a:lnSpc>
                <a:buFont typeface="Arial"/>
                <a:buChar char="•"/>
              </a:pPr>
              <a:r>
                <a:rPr lang="en-US" sz="2328">
                  <a:solidFill>
                    <a:srgbClr val="041725"/>
                  </a:solidFill>
                  <a:latin typeface="Courier Prime"/>
                </a:rPr>
                <a:t>Invoice is created in a specific store.</a:t>
              </a:r>
            </a:p>
            <a:p>
              <a:pPr>
                <a:lnSpc>
                  <a:spcPts val="2328"/>
                </a:lnSpc>
              </a:pPr>
              <a:endParaRPr lang="en-US" sz="2328">
                <a:solidFill>
                  <a:srgbClr val="041725"/>
                </a:solidFill>
                <a:latin typeface="Courier Prime"/>
              </a:endParaRPr>
            </a:p>
          </p:txBody>
        </p:sp>
      </p:grpSp>
      <p:grpSp>
        <p:nvGrpSpPr>
          <p:cNvPr id="13" name="Group 13"/>
          <p:cNvGrpSpPr/>
          <p:nvPr/>
        </p:nvGrpSpPr>
        <p:grpSpPr>
          <a:xfrm>
            <a:off x="9250374" y="3108015"/>
            <a:ext cx="7694814" cy="3643132"/>
            <a:chOff x="0" y="0"/>
            <a:chExt cx="10259752" cy="4857509"/>
          </a:xfrm>
        </p:grpSpPr>
        <p:grpSp>
          <p:nvGrpSpPr>
            <p:cNvPr id="14" name="Group 14"/>
            <p:cNvGrpSpPr/>
            <p:nvPr/>
          </p:nvGrpSpPr>
          <p:grpSpPr>
            <a:xfrm>
              <a:off x="0" y="0"/>
              <a:ext cx="10259752" cy="4857509"/>
              <a:chOff x="0" y="0"/>
              <a:chExt cx="2596055" cy="1229110"/>
            </a:xfrm>
          </p:grpSpPr>
          <p:sp>
            <p:nvSpPr>
              <p:cNvPr id="15" name="Freeform 15"/>
              <p:cNvSpPr/>
              <p:nvPr/>
            </p:nvSpPr>
            <p:spPr>
              <a:xfrm>
                <a:off x="0" y="0"/>
                <a:ext cx="2596055" cy="1229110"/>
              </a:xfrm>
              <a:custGeom>
                <a:avLst/>
                <a:gdLst/>
                <a:ahLst/>
                <a:cxnLst/>
                <a:rect l="l" t="t" r="r" b="b"/>
                <a:pathLst>
                  <a:path w="2596055" h="1229110">
                    <a:moveTo>
                      <a:pt x="0" y="0"/>
                    </a:moveTo>
                    <a:lnTo>
                      <a:pt x="2596055" y="0"/>
                    </a:lnTo>
                    <a:lnTo>
                      <a:pt x="2596055" y="1229110"/>
                    </a:lnTo>
                    <a:lnTo>
                      <a:pt x="0" y="1229110"/>
                    </a:lnTo>
                    <a:close/>
                  </a:path>
                </a:pathLst>
              </a:custGeom>
              <a:solidFill>
                <a:srgbClr val="FFFFFF"/>
              </a:solidFill>
            </p:spPr>
            <p:txBody>
              <a:bodyPr/>
              <a:lstStyle/>
              <a:p>
                <a:endParaRPr lang="en-US"/>
              </a:p>
            </p:txBody>
          </p:sp>
        </p:grpSp>
        <p:sp>
          <p:nvSpPr>
            <p:cNvPr id="16" name="TextBox 16"/>
            <p:cNvSpPr txBox="1"/>
            <p:nvPr/>
          </p:nvSpPr>
          <p:spPr>
            <a:xfrm>
              <a:off x="849050" y="120036"/>
              <a:ext cx="8521139" cy="936626"/>
            </a:xfrm>
            <a:prstGeom prst="rect">
              <a:avLst/>
            </a:prstGeom>
          </p:spPr>
          <p:txBody>
            <a:bodyPr lIns="0" tIns="0" rIns="0" bIns="0" rtlCol="0" anchor="t">
              <a:spAutoFit/>
            </a:bodyPr>
            <a:lstStyle/>
            <a:p>
              <a:pPr>
                <a:lnSpc>
                  <a:spcPts val="5679"/>
                </a:lnSpc>
              </a:pPr>
              <a:r>
                <a:rPr lang="en-US" sz="3786">
                  <a:solidFill>
                    <a:srgbClr val="041725"/>
                  </a:solidFill>
                  <a:latin typeface="Academy"/>
                </a:rPr>
                <a:t>INVOICE HISTORY</a:t>
              </a:r>
            </a:p>
          </p:txBody>
        </p:sp>
        <p:sp>
          <p:nvSpPr>
            <p:cNvPr id="17" name="TextBox 17"/>
            <p:cNvSpPr txBox="1"/>
            <p:nvPr/>
          </p:nvSpPr>
          <p:spPr>
            <a:xfrm>
              <a:off x="849050" y="1445765"/>
              <a:ext cx="8784455" cy="2518908"/>
            </a:xfrm>
            <a:prstGeom prst="rect">
              <a:avLst/>
            </a:prstGeom>
          </p:spPr>
          <p:txBody>
            <a:bodyPr lIns="0" tIns="0" rIns="0" bIns="0" rtlCol="0" anchor="t">
              <a:spAutoFit/>
            </a:bodyPr>
            <a:lstStyle/>
            <a:p>
              <a:pPr marL="535321" lvl="1" indent="-267661">
                <a:lnSpc>
                  <a:spcPts val="2479"/>
                </a:lnSpc>
                <a:buFont typeface="Arial"/>
                <a:buChar char="•"/>
              </a:pPr>
              <a:r>
                <a:rPr lang="en-US" sz="2479">
                  <a:solidFill>
                    <a:srgbClr val="041725"/>
                  </a:solidFill>
                  <a:latin typeface="Courier Prime"/>
                </a:rPr>
                <a:t>Each invoice history record is linked to one customer.</a:t>
              </a:r>
            </a:p>
            <a:p>
              <a:pPr>
                <a:lnSpc>
                  <a:spcPts val="2479"/>
                </a:lnSpc>
              </a:pPr>
              <a:endParaRPr lang="en-US" sz="2479">
                <a:solidFill>
                  <a:srgbClr val="041725"/>
                </a:solidFill>
                <a:latin typeface="Courier Prime"/>
              </a:endParaRPr>
            </a:p>
            <a:p>
              <a:pPr marL="535321" lvl="1" indent="-267661">
                <a:lnSpc>
                  <a:spcPts val="2479"/>
                </a:lnSpc>
                <a:buFont typeface="Arial"/>
                <a:buChar char="•"/>
              </a:pPr>
              <a:r>
                <a:rPr lang="en-US" sz="2479">
                  <a:solidFill>
                    <a:srgbClr val="041725"/>
                  </a:solidFill>
                  <a:latin typeface="Courier Prime"/>
                </a:rPr>
                <a:t>It stores total products bought, total price, and a unique ID.</a:t>
              </a:r>
            </a:p>
            <a:p>
              <a:pPr>
                <a:lnSpc>
                  <a:spcPts val="2479"/>
                </a:lnSpc>
              </a:pPr>
              <a:endParaRPr lang="en-US" sz="2479">
                <a:solidFill>
                  <a:srgbClr val="041725"/>
                </a:solidFill>
                <a:latin typeface="Courier Prime"/>
              </a:endParaRPr>
            </a:p>
          </p:txBody>
        </p:sp>
      </p:grpSp>
      <p:sp>
        <p:nvSpPr>
          <p:cNvPr id="18" name="TextBox 18"/>
          <p:cNvSpPr txBox="1"/>
          <p:nvPr/>
        </p:nvSpPr>
        <p:spPr>
          <a:xfrm>
            <a:off x="9251048" y="7639101"/>
            <a:ext cx="7863483" cy="364311"/>
          </a:xfrm>
          <a:prstGeom prst="rect">
            <a:avLst/>
          </a:prstGeom>
        </p:spPr>
        <p:txBody>
          <a:bodyPr lIns="0" tIns="0" rIns="0" bIns="0" rtlCol="0" anchor="t">
            <a:spAutoFit/>
          </a:bodyPr>
          <a:lstStyle/>
          <a:p>
            <a:pPr algn="ctr">
              <a:lnSpc>
                <a:spcPts val="2717"/>
              </a:lnSpc>
              <a:spcBef>
                <a:spcPct val="0"/>
              </a:spcBef>
            </a:pPr>
            <a:r>
              <a:rPr lang="en-US" sz="2717">
                <a:solidFill>
                  <a:srgbClr val="E2F4FF"/>
                </a:solidFill>
                <a:latin typeface="Courier Prime Bold"/>
              </a:rPr>
              <a:t>Each invoice is from a specific store.</a:t>
            </a:r>
          </a:p>
        </p:txBody>
      </p:sp>
    </p:spTree>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41725"/>
        </a:solidFill>
        <a:effectLst/>
      </p:bgPr>
    </p:bg>
    <p:spTree>
      <p:nvGrpSpPr>
        <p:cNvPr id="1" name=""/>
        <p:cNvGrpSpPr/>
        <p:nvPr/>
      </p:nvGrpSpPr>
      <p:grpSpPr>
        <a:xfrm>
          <a:off x="0" y="0"/>
          <a:ext cx="0" cy="0"/>
          <a:chOff x="0" y="0"/>
          <a:chExt cx="0" cy="0"/>
        </a:xfrm>
      </p:grpSpPr>
      <p:sp>
        <p:nvSpPr>
          <p:cNvPr id="2" name="Freeform 2"/>
          <p:cNvSpPr/>
          <p:nvPr/>
        </p:nvSpPr>
        <p:spPr>
          <a:xfrm rot="-2607714">
            <a:off x="2947893" y="7570247"/>
            <a:ext cx="2971229" cy="1780605"/>
          </a:xfrm>
          <a:custGeom>
            <a:avLst/>
            <a:gdLst/>
            <a:ahLst/>
            <a:cxnLst/>
            <a:rect l="l" t="t" r="r" b="b"/>
            <a:pathLst>
              <a:path w="2971229" h="1780605">
                <a:moveTo>
                  <a:pt x="0" y="0"/>
                </a:moveTo>
                <a:lnTo>
                  <a:pt x="2971229" y="0"/>
                </a:lnTo>
                <a:lnTo>
                  <a:pt x="2971229" y="1780605"/>
                </a:lnTo>
                <a:lnTo>
                  <a:pt x="0" y="17806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3387820"/>
            <a:ext cx="7589507" cy="4800890"/>
            <a:chOff x="0" y="0"/>
            <a:chExt cx="1998883" cy="1264432"/>
          </a:xfrm>
        </p:grpSpPr>
        <p:sp>
          <p:nvSpPr>
            <p:cNvPr id="4" name="Freeform 4"/>
            <p:cNvSpPr/>
            <p:nvPr/>
          </p:nvSpPr>
          <p:spPr>
            <a:xfrm>
              <a:off x="0" y="0"/>
              <a:ext cx="1998883" cy="1264432"/>
            </a:xfrm>
            <a:custGeom>
              <a:avLst/>
              <a:gdLst/>
              <a:ahLst/>
              <a:cxnLst/>
              <a:rect l="l" t="t" r="r" b="b"/>
              <a:pathLst>
                <a:path w="1998883" h="1264432">
                  <a:moveTo>
                    <a:pt x="0" y="0"/>
                  </a:moveTo>
                  <a:lnTo>
                    <a:pt x="1998883" y="0"/>
                  </a:lnTo>
                  <a:lnTo>
                    <a:pt x="1998883" y="1264432"/>
                  </a:lnTo>
                  <a:lnTo>
                    <a:pt x="0" y="1264432"/>
                  </a:lnTo>
                  <a:close/>
                </a:path>
              </a:pathLst>
            </a:custGeom>
            <a:solidFill>
              <a:srgbClr val="FFFFFF"/>
            </a:solidFill>
          </p:spPr>
          <p:txBody>
            <a:bodyPr/>
            <a:lstStyle/>
            <a:p>
              <a:endParaRPr lang="en-US"/>
            </a:p>
          </p:txBody>
        </p:sp>
        <p:sp>
          <p:nvSpPr>
            <p:cNvPr id="5" name="TextBox 5"/>
            <p:cNvSpPr txBox="1"/>
            <p:nvPr/>
          </p:nvSpPr>
          <p:spPr>
            <a:xfrm>
              <a:off x="0" y="-104775"/>
              <a:ext cx="1998883" cy="1369207"/>
            </a:xfrm>
            <a:prstGeom prst="rect">
              <a:avLst/>
            </a:prstGeom>
          </p:spPr>
          <p:txBody>
            <a:bodyPr lIns="50800" tIns="50800" rIns="50800" bIns="50800" rtlCol="0" anchor="ctr"/>
            <a:lstStyle/>
            <a:p>
              <a:pPr algn="ctr">
                <a:lnSpc>
                  <a:spcPts val="3710"/>
                </a:lnSpc>
              </a:pPr>
              <a:endParaRPr/>
            </a:p>
          </p:txBody>
        </p:sp>
      </p:grpSp>
      <p:grpSp>
        <p:nvGrpSpPr>
          <p:cNvPr id="6" name="Group 6"/>
          <p:cNvGrpSpPr/>
          <p:nvPr/>
        </p:nvGrpSpPr>
        <p:grpSpPr>
          <a:xfrm>
            <a:off x="9472560" y="3454291"/>
            <a:ext cx="7786740" cy="3815087"/>
            <a:chOff x="0" y="0"/>
            <a:chExt cx="2050829" cy="1004796"/>
          </a:xfrm>
        </p:grpSpPr>
        <p:sp>
          <p:nvSpPr>
            <p:cNvPr id="7" name="Freeform 7"/>
            <p:cNvSpPr/>
            <p:nvPr/>
          </p:nvSpPr>
          <p:spPr>
            <a:xfrm>
              <a:off x="0" y="0"/>
              <a:ext cx="2050829" cy="1004796"/>
            </a:xfrm>
            <a:custGeom>
              <a:avLst/>
              <a:gdLst/>
              <a:ahLst/>
              <a:cxnLst/>
              <a:rect l="l" t="t" r="r" b="b"/>
              <a:pathLst>
                <a:path w="2050829" h="1004796">
                  <a:moveTo>
                    <a:pt x="0" y="0"/>
                  </a:moveTo>
                  <a:lnTo>
                    <a:pt x="2050829" y="0"/>
                  </a:lnTo>
                  <a:lnTo>
                    <a:pt x="2050829" y="1004796"/>
                  </a:lnTo>
                  <a:lnTo>
                    <a:pt x="0" y="1004796"/>
                  </a:lnTo>
                  <a:close/>
                </a:path>
              </a:pathLst>
            </a:custGeom>
            <a:solidFill>
              <a:srgbClr val="FFFFFF"/>
            </a:solidFill>
          </p:spPr>
          <p:txBody>
            <a:bodyPr/>
            <a:lstStyle/>
            <a:p>
              <a:endParaRPr lang="en-US"/>
            </a:p>
          </p:txBody>
        </p:sp>
        <p:sp>
          <p:nvSpPr>
            <p:cNvPr id="8" name="TextBox 8"/>
            <p:cNvSpPr txBox="1"/>
            <p:nvPr/>
          </p:nvSpPr>
          <p:spPr>
            <a:xfrm>
              <a:off x="0" y="-104775"/>
              <a:ext cx="2050829" cy="1109571"/>
            </a:xfrm>
            <a:prstGeom prst="rect">
              <a:avLst/>
            </a:prstGeom>
          </p:spPr>
          <p:txBody>
            <a:bodyPr lIns="50800" tIns="50800" rIns="50800" bIns="50800" rtlCol="0" anchor="ctr"/>
            <a:lstStyle/>
            <a:p>
              <a:pPr algn="ctr">
                <a:lnSpc>
                  <a:spcPts val="3710"/>
                </a:lnSpc>
              </a:pPr>
              <a:endParaRPr/>
            </a:p>
          </p:txBody>
        </p:sp>
      </p:grpSp>
      <p:sp>
        <p:nvSpPr>
          <p:cNvPr id="9" name="TextBox 9"/>
          <p:cNvSpPr txBox="1"/>
          <p:nvPr/>
        </p:nvSpPr>
        <p:spPr>
          <a:xfrm>
            <a:off x="3188407" y="1140941"/>
            <a:ext cx="11911185" cy="786384"/>
          </a:xfrm>
          <a:prstGeom prst="rect">
            <a:avLst/>
          </a:prstGeom>
        </p:spPr>
        <p:txBody>
          <a:bodyPr lIns="0" tIns="0" rIns="0" bIns="0" rtlCol="0" anchor="t">
            <a:spAutoFit/>
          </a:bodyPr>
          <a:lstStyle/>
          <a:p>
            <a:pPr algn="ctr">
              <a:lnSpc>
                <a:spcPts val="6141"/>
              </a:lnSpc>
            </a:pPr>
            <a:r>
              <a:rPr lang="en-US" sz="5340">
                <a:solidFill>
                  <a:srgbClr val="FFFFFF"/>
                </a:solidFill>
                <a:latin typeface="Mokoto"/>
              </a:rPr>
              <a:t>Employee &amp; CUSTOMER</a:t>
            </a:r>
          </a:p>
        </p:txBody>
      </p:sp>
      <p:sp>
        <p:nvSpPr>
          <p:cNvPr id="10" name="TextBox 10"/>
          <p:cNvSpPr txBox="1"/>
          <p:nvPr/>
        </p:nvSpPr>
        <p:spPr>
          <a:xfrm>
            <a:off x="1441181" y="4825588"/>
            <a:ext cx="6288211" cy="3054654"/>
          </a:xfrm>
          <a:prstGeom prst="rect">
            <a:avLst/>
          </a:prstGeom>
        </p:spPr>
        <p:txBody>
          <a:bodyPr lIns="0" tIns="0" rIns="0" bIns="0" rtlCol="0" anchor="t">
            <a:spAutoFit/>
          </a:bodyPr>
          <a:lstStyle/>
          <a:p>
            <a:pPr marL="502044" lvl="1" indent="-251022">
              <a:lnSpc>
                <a:spcPts val="3488"/>
              </a:lnSpc>
              <a:buFont typeface="Arial"/>
              <a:buChar char="•"/>
            </a:pPr>
            <a:r>
              <a:rPr lang="en-US" sz="2325">
                <a:solidFill>
                  <a:srgbClr val="041725"/>
                </a:solidFill>
                <a:latin typeface="Courier Prime"/>
              </a:rPr>
              <a:t>Each employee works at one specific store (identified by store number).</a:t>
            </a:r>
          </a:p>
          <a:p>
            <a:pPr marL="502044" lvl="1" indent="-251022">
              <a:lnSpc>
                <a:spcPts val="3488"/>
              </a:lnSpc>
              <a:buFont typeface="Arial"/>
              <a:buChar char="•"/>
            </a:pPr>
            <a:r>
              <a:rPr lang="en-US" sz="2325">
                <a:solidFill>
                  <a:srgbClr val="041725"/>
                </a:solidFill>
                <a:latin typeface="Courier Prime"/>
              </a:rPr>
              <a:t>Employee has attributes like: employee number, first name, last name, hire date, and fire date (if applicable).</a:t>
            </a:r>
          </a:p>
        </p:txBody>
      </p:sp>
      <p:grpSp>
        <p:nvGrpSpPr>
          <p:cNvPr id="11" name="Group 11"/>
          <p:cNvGrpSpPr/>
          <p:nvPr/>
        </p:nvGrpSpPr>
        <p:grpSpPr>
          <a:xfrm>
            <a:off x="1441181" y="3667255"/>
            <a:ext cx="4683047" cy="950689"/>
            <a:chOff x="0" y="0"/>
            <a:chExt cx="6244063" cy="1267585"/>
          </a:xfrm>
        </p:grpSpPr>
        <p:grpSp>
          <p:nvGrpSpPr>
            <p:cNvPr id="12" name="Group 12"/>
            <p:cNvGrpSpPr/>
            <p:nvPr/>
          </p:nvGrpSpPr>
          <p:grpSpPr>
            <a:xfrm>
              <a:off x="0" y="0"/>
              <a:ext cx="1267590" cy="1267585"/>
              <a:chOff x="0" y="0"/>
              <a:chExt cx="6350000" cy="6349975"/>
            </a:xfrm>
          </p:grpSpPr>
          <p:sp>
            <p:nvSpPr>
              <p:cNvPr id="13" name="Freeform 1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t="-1746" b="-1746"/>
                </a:stretch>
              </a:blipFill>
            </p:spPr>
            <p:txBody>
              <a:bodyPr/>
              <a:lstStyle/>
              <a:p>
                <a:endParaRPr lang="en-US"/>
              </a:p>
            </p:txBody>
          </p:sp>
        </p:grpSp>
        <p:sp>
          <p:nvSpPr>
            <p:cNvPr id="14" name="TextBox 14"/>
            <p:cNvSpPr txBox="1"/>
            <p:nvPr/>
          </p:nvSpPr>
          <p:spPr>
            <a:xfrm>
              <a:off x="1674294" y="4138"/>
              <a:ext cx="4569769" cy="568366"/>
            </a:xfrm>
            <a:prstGeom prst="rect">
              <a:avLst/>
            </a:prstGeom>
          </p:spPr>
          <p:txBody>
            <a:bodyPr lIns="0" tIns="0" rIns="0" bIns="0" rtlCol="0" anchor="t">
              <a:spAutoFit/>
            </a:bodyPr>
            <a:lstStyle/>
            <a:p>
              <a:pPr>
                <a:lnSpc>
                  <a:spcPts val="3542"/>
                </a:lnSpc>
                <a:spcBef>
                  <a:spcPct val="0"/>
                </a:spcBef>
              </a:pPr>
              <a:r>
                <a:rPr lang="en-US" sz="2530">
                  <a:solidFill>
                    <a:srgbClr val="041725"/>
                  </a:solidFill>
                  <a:latin typeface="Rubik"/>
                </a:rPr>
                <a:t>Adeline Palmerston</a:t>
              </a:r>
            </a:p>
          </p:txBody>
        </p:sp>
        <p:sp>
          <p:nvSpPr>
            <p:cNvPr id="15" name="TextBox 15"/>
            <p:cNvSpPr txBox="1"/>
            <p:nvPr/>
          </p:nvSpPr>
          <p:spPr>
            <a:xfrm>
              <a:off x="1674294" y="721669"/>
              <a:ext cx="4237245" cy="482508"/>
            </a:xfrm>
            <a:prstGeom prst="rect">
              <a:avLst/>
            </a:prstGeom>
          </p:spPr>
          <p:txBody>
            <a:bodyPr lIns="0" tIns="0" rIns="0" bIns="0" rtlCol="0" anchor="t">
              <a:spAutoFit/>
            </a:bodyPr>
            <a:lstStyle/>
            <a:p>
              <a:pPr>
                <a:lnSpc>
                  <a:spcPts val="3168"/>
                </a:lnSpc>
              </a:pPr>
              <a:r>
                <a:rPr lang="en-US" sz="1967">
                  <a:solidFill>
                    <a:srgbClr val="041725">
                      <a:alpha val="64706"/>
                    </a:srgbClr>
                  </a:solidFill>
                  <a:latin typeface="Raleway"/>
                </a:rPr>
                <a:t>Employee</a:t>
              </a:r>
            </a:p>
          </p:txBody>
        </p:sp>
      </p:grpSp>
      <p:sp>
        <p:nvSpPr>
          <p:cNvPr id="16" name="TextBox 16"/>
          <p:cNvSpPr txBox="1"/>
          <p:nvPr/>
        </p:nvSpPr>
        <p:spPr>
          <a:xfrm>
            <a:off x="9911861" y="4949977"/>
            <a:ext cx="6568276" cy="1852676"/>
          </a:xfrm>
          <a:prstGeom prst="rect">
            <a:avLst/>
          </a:prstGeom>
        </p:spPr>
        <p:txBody>
          <a:bodyPr lIns="0" tIns="0" rIns="0" bIns="0" rtlCol="0" anchor="t">
            <a:spAutoFit/>
          </a:bodyPr>
          <a:lstStyle/>
          <a:p>
            <a:pPr marL="485537" lvl="1" indent="-242768">
              <a:lnSpc>
                <a:spcPts val="3710"/>
              </a:lnSpc>
              <a:buFont typeface="Arial"/>
              <a:buChar char="•"/>
            </a:pPr>
            <a:r>
              <a:rPr lang="en-US" sz="2248">
                <a:solidFill>
                  <a:srgbClr val="041725"/>
                </a:solidFill>
                <a:latin typeface="Courier Prime"/>
              </a:rPr>
              <a:t>Customer has attributes like: first name, last name, phone number, email, address details, and a unique customer code.</a:t>
            </a:r>
          </a:p>
        </p:txBody>
      </p:sp>
      <p:grpSp>
        <p:nvGrpSpPr>
          <p:cNvPr id="17" name="Group 17"/>
          <p:cNvGrpSpPr/>
          <p:nvPr/>
        </p:nvGrpSpPr>
        <p:grpSpPr>
          <a:xfrm>
            <a:off x="9911861" y="3763069"/>
            <a:ext cx="4683047" cy="950689"/>
            <a:chOff x="0" y="0"/>
            <a:chExt cx="6244063" cy="1267585"/>
          </a:xfrm>
        </p:grpSpPr>
        <p:grpSp>
          <p:nvGrpSpPr>
            <p:cNvPr id="18" name="Group 18"/>
            <p:cNvGrpSpPr/>
            <p:nvPr/>
          </p:nvGrpSpPr>
          <p:grpSpPr>
            <a:xfrm>
              <a:off x="0" y="0"/>
              <a:ext cx="1267590" cy="1267585"/>
              <a:chOff x="0" y="0"/>
              <a:chExt cx="6350000" cy="6349975"/>
            </a:xfrm>
          </p:grpSpPr>
          <p:sp>
            <p:nvSpPr>
              <p:cNvPr id="19" name="Freeform 1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t="-18610" b="-18610"/>
                </a:stretch>
              </a:blipFill>
            </p:spPr>
            <p:txBody>
              <a:bodyPr/>
              <a:lstStyle/>
              <a:p>
                <a:endParaRPr lang="en-US"/>
              </a:p>
            </p:txBody>
          </p:sp>
        </p:grpSp>
        <p:sp>
          <p:nvSpPr>
            <p:cNvPr id="20" name="TextBox 20"/>
            <p:cNvSpPr txBox="1"/>
            <p:nvPr/>
          </p:nvSpPr>
          <p:spPr>
            <a:xfrm>
              <a:off x="1674294" y="4138"/>
              <a:ext cx="4569769" cy="568366"/>
            </a:xfrm>
            <a:prstGeom prst="rect">
              <a:avLst/>
            </a:prstGeom>
          </p:spPr>
          <p:txBody>
            <a:bodyPr lIns="0" tIns="0" rIns="0" bIns="0" rtlCol="0" anchor="t">
              <a:spAutoFit/>
            </a:bodyPr>
            <a:lstStyle/>
            <a:p>
              <a:pPr>
                <a:lnSpc>
                  <a:spcPts val="3542"/>
                </a:lnSpc>
                <a:spcBef>
                  <a:spcPct val="0"/>
                </a:spcBef>
              </a:pPr>
              <a:r>
                <a:rPr lang="en-US" sz="2530">
                  <a:solidFill>
                    <a:srgbClr val="041725"/>
                  </a:solidFill>
                  <a:latin typeface="Rubik"/>
                </a:rPr>
                <a:t>Daniel Gallego</a:t>
              </a:r>
            </a:p>
          </p:txBody>
        </p:sp>
        <p:sp>
          <p:nvSpPr>
            <p:cNvPr id="21" name="TextBox 21"/>
            <p:cNvSpPr txBox="1"/>
            <p:nvPr/>
          </p:nvSpPr>
          <p:spPr>
            <a:xfrm>
              <a:off x="1674294" y="721669"/>
              <a:ext cx="4237245" cy="482508"/>
            </a:xfrm>
            <a:prstGeom prst="rect">
              <a:avLst/>
            </a:prstGeom>
          </p:spPr>
          <p:txBody>
            <a:bodyPr lIns="0" tIns="0" rIns="0" bIns="0" rtlCol="0" anchor="t">
              <a:spAutoFit/>
            </a:bodyPr>
            <a:lstStyle/>
            <a:p>
              <a:pPr>
                <a:lnSpc>
                  <a:spcPts val="3168"/>
                </a:lnSpc>
              </a:pPr>
              <a:r>
                <a:rPr lang="en-US" sz="1967">
                  <a:solidFill>
                    <a:srgbClr val="041725">
                      <a:alpha val="64706"/>
                    </a:srgbClr>
                  </a:solidFill>
                  <a:latin typeface="Raleway"/>
                </a:rPr>
                <a:t>Customer</a:t>
              </a:r>
            </a:p>
          </p:txBody>
        </p:sp>
      </p:grpSp>
      <p:sp>
        <p:nvSpPr>
          <p:cNvPr id="22" name="TextBox 22"/>
          <p:cNvSpPr txBox="1"/>
          <p:nvPr/>
        </p:nvSpPr>
        <p:spPr>
          <a:xfrm>
            <a:off x="1028700" y="2404387"/>
            <a:ext cx="7589507" cy="610870"/>
          </a:xfrm>
          <a:prstGeom prst="rect">
            <a:avLst/>
          </a:prstGeom>
        </p:spPr>
        <p:txBody>
          <a:bodyPr lIns="0" tIns="0" rIns="0" bIns="0" rtlCol="0" anchor="t">
            <a:spAutoFit/>
          </a:bodyPr>
          <a:lstStyle/>
          <a:p>
            <a:pPr algn="ctr">
              <a:lnSpc>
                <a:spcPts val="2300"/>
              </a:lnSpc>
            </a:pPr>
            <a:r>
              <a:rPr lang="en-US" sz="2300">
                <a:solidFill>
                  <a:srgbClr val="FFFFFF">
                    <a:alpha val="80000"/>
                  </a:srgbClr>
                </a:solidFill>
                <a:latin typeface="Courier Prime"/>
              </a:rPr>
              <a:t>Each employee's data plays a vital role in facilitating workforce management.</a:t>
            </a:r>
          </a:p>
        </p:txBody>
      </p:sp>
      <p:sp>
        <p:nvSpPr>
          <p:cNvPr id="23" name="Freeform 23"/>
          <p:cNvSpPr/>
          <p:nvPr/>
        </p:nvSpPr>
        <p:spPr>
          <a:xfrm>
            <a:off x="-1688250" y="-541645"/>
            <a:ext cx="4431037" cy="2655442"/>
          </a:xfrm>
          <a:custGeom>
            <a:avLst/>
            <a:gdLst/>
            <a:ahLst/>
            <a:cxnLst/>
            <a:rect l="l" t="t" r="r" b="b"/>
            <a:pathLst>
              <a:path w="4431037" h="2655442">
                <a:moveTo>
                  <a:pt x="0" y="0"/>
                </a:moveTo>
                <a:lnTo>
                  <a:pt x="4431037" y="0"/>
                </a:lnTo>
                <a:lnTo>
                  <a:pt x="4431037" y="2655442"/>
                </a:lnTo>
                <a:lnTo>
                  <a:pt x="0" y="26554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Freeform 24"/>
          <p:cNvSpPr/>
          <p:nvPr/>
        </p:nvSpPr>
        <p:spPr>
          <a:xfrm>
            <a:off x="15709277" y="-728117"/>
            <a:ext cx="4431037" cy="2655442"/>
          </a:xfrm>
          <a:custGeom>
            <a:avLst/>
            <a:gdLst/>
            <a:ahLst/>
            <a:cxnLst/>
            <a:rect l="l" t="t" r="r" b="b"/>
            <a:pathLst>
              <a:path w="4431037" h="2655442">
                <a:moveTo>
                  <a:pt x="0" y="0"/>
                </a:moveTo>
                <a:lnTo>
                  <a:pt x="4431038" y="0"/>
                </a:lnTo>
                <a:lnTo>
                  <a:pt x="4431038" y="2655442"/>
                </a:lnTo>
                <a:lnTo>
                  <a:pt x="0" y="26554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5" name="TextBox 25"/>
          <p:cNvSpPr txBox="1"/>
          <p:nvPr/>
        </p:nvSpPr>
        <p:spPr>
          <a:xfrm>
            <a:off x="9472560" y="2309137"/>
            <a:ext cx="7786740" cy="896620"/>
          </a:xfrm>
          <a:prstGeom prst="rect">
            <a:avLst/>
          </a:prstGeom>
        </p:spPr>
        <p:txBody>
          <a:bodyPr lIns="0" tIns="0" rIns="0" bIns="0" rtlCol="0" anchor="t">
            <a:spAutoFit/>
          </a:bodyPr>
          <a:lstStyle/>
          <a:p>
            <a:pPr marL="0" lvl="0" indent="0" algn="ctr">
              <a:lnSpc>
                <a:spcPts val="2300"/>
              </a:lnSpc>
            </a:pPr>
            <a:r>
              <a:rPr lang="en-US" sz="2300" u="none" strike="noStrike">
                <a:solidFill>
                  <a:srgbClr val="FFFFFF">
                    <a:alpha val="80000"/>
                  </a:srgbClr>
                </a:solidFill>
                <a:latin typeface="Courier Prime"/>
              </a:rPr>
              <a:t>Customer profiles encompass vital details that are integral to enabling personalized service and communication.</a:t>
            </a:r>
          </a:p>
        </p:txBody>
      </p:sp>
      <p:sp>
        <p:nvSpPr>
          <p:cNvPr id="26" name="Freeform 26"/>
          <p:cNvSpPr/>
          <p:nvPr/>
        </p:nvSpPr>
        <p:spPr>
          <a:xfrm rot="8407319">
            <a:off x="12589355" y="8628705"/>
            <a:ext cx="4431037" cy="2655442"/>
          </a:xfrm>
          <a:custGeom>
            <a:avLst/>
            <a:gdLst/>
            <a:ahLst/>
            <a:cxnLst/>
            <a:rect l="l" t="t" r="r" b="b"/>
            <a:pathLst>
              <a:path w="4431037" h="2655442">
                <a:moveTo>
                  <a:pt x="0" y="0"/>
                </a:moveTo>
                <a:lnTo>
                  <a:pt x="4431037" y="0"/>
                </a:lnTo>
                <a:lnTo>
                  <a:pt x="4431037" y="2655443"/>
                </a:lnTo>
                <a:lnTo>
                  <a:pt x="0" y="26554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transition spd="med">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1017</Words>
  <Application>Microsoft Office PowerPoint</Application>
  <PresentationFormat>Custom</PresentationFormat>
  <Paragraphs>155</Paragraphs>
  <Slides>19</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Rubik Semi-Bold</vt:lpstr>
      <vt:lpstr>Raleway Bold</vt:lpstr>
      <vt:lpstr>Raleway</vt:lpstr>
      <vt:lpstr>Mokoto Glitch 1</vt:lpstr>
      <vt:lpstr>Calibri</vt:lpstr>
      <vt:lpstr>Courier Prime</vt:lpstr>
      <vt:lpstr>Courier Prime Bold</vt:lpstr>
      <vt:lpstr>Academy</vt:lpstr>
      <vt:lpstr>Rye</vt:lpstr>
      <vt:lpstr>Mokoto</vt:lpstr>
      <vt:lpstr>Arial</vt:lpstr>
      <vt:lpstr>Rubik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KGSB Clothing Presentation</dc:title>
  <cp:lastModifiedBy>Bentley, Samantha</cp:lastModifiedBy>
  <cp:revision>2</cp:revision>
  <dcterms:created xsi:type="dcterms:W3CDTF">2006-08-16T00:00:00Z</dcterms:created>
  <dcterms:modified xsi:type="dcterms:W3CDTF">2024-04-11T18:30:42Z</dcterms:modified>
  <dc:identifier>DAGBjWzAKmw</dc:identifier>
</cp:coreProperties>
</file>